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Ara Hamah Alfidaa" panose="020B0604020202020204" charset="-78"/>
      <p:regular r:id="rId14"/>
    </p:embeddedFont>
    <p:embeddedFont>
      <p:font typeface="Arimo" panose="020B0604020202020204" charset="0"/>
      <p:regular r:id="rId15"/>
    </p:embeddedFont>
    <p:embeddedFont>
      <p:font typeface="Canva Sans" panose="020B0604020202020204" charset="0"/>
      <p:regular r:id="rId16"/>
    </p:embeddedFont>
    <p:embeddedFont>
      <p:font typeface="Canva Sans Bold" panose="020B0604020202020204" charset="0"/>
      <p:regular r:id="rId17"/>
    </p:embeddedFont>
    <p:embeddedFont>
      <p:font typeface="Clear Sans Bold" panose="020B0604020202020204" charset="0"/>
      <p:regular r:id="rId18"/>
    </p:embeddedFont>
    <p:embeddedFont>
      <p:font typeface="DM Sans" pitchFamily="2" charset="0"/>
      <p:regular r:id="rId19"/>
      <p:bold r:id="rId20"/>
      <p:italic r:id="rId21"/>
      <p:boldItalic r:id="rId22"/>
    </p:embeddedFont>
    <p:embeddedFont>
      <p:font typeface="DM Sans Bold" charset="0"/>
      <p:regular r:id="rId23"/>
    </p:embeddedFont>
    <p:embeddedFont>
      <p:font typeface="DM Sans Bold Italics" panose="020B0604020202020204" charset="0"/>
      <p:regular r:id="rId24"/>
    </p:embeddedFont>
    <p:embeddedFont>
      <p:font typeface="Now" panose="020B0604020202020204" charset="0"/>
      <p:regular r:id="rId25"/>
    </p:embeddedFont>
    <p:embeddedFont>
      <p:font typeface="Now Bold" panose="020B0604020202020204" charset="0"/>
      <p:regular r:id="rId26"/>
    </p:embeddedFont>
    <p:embeddedFont>
      <p:font typeface="Tek Tall Arabic Bold" panose="020B0604020202020204" charset="-78"/>
      <p:regular r:id="rId27"/>
    </p:embeddedFont>
    <p:embeddedFont>
      <p:font typeface="TT Chocolates"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9" d="100"/>
          <a:sy n="39" d="100"/>
        </p:scale>
        <p:origin x="94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viewProps" Target="viewProps.xml"/></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svg>
</file>

<file path=ppt/media/image20.jpeg>
</file>

<file path=ppt/media/image21.png>
</file>

<file path=ppt/media/image22.png>
</file>

<file path=ppt/media/image23.png>
</file>

<file path=ppt/media/image24.sv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4.jpe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3" Type="http://schemas.openxmlformats.org/officeDocument/2006/relationships/hyperlink" Target="https://www.figma.com/proto/Kix7ilxMsTxj26e9K0uMlZ/DIGITAL-MARKETING-PROJECT-BY-KAMATCHIKALAIVANI?type=design&amp;node-id=0-3&amp;t=1AIeUUTOGK00b8sE-1&amp;scaling=min-zoom&amp;page-id=0%3A1&amp;mode=design" TargetMode="External"/><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3" Type="http://schemas.openxmlformats.org/officeDocument/2006/relationships/image" Target="../media/image8.svg"/><Relationship Id="rId7" Type="http://schemas.openxmlformats.org/officeDocument/2006/relationships/image" Target="../media/image12.svg"/><Relationship Id="rId12"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sv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svg"/><Relationship Id="rId14" Type="http://schemas.openxmlformats.org/officeDocument/2006/relationships/image" Target="../media/image19.png"/></Relationships>
</file>

<file path=ppt/slides/_rels/slide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svg"/><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Freeform 2"/>
          <p:cNvSpPr/>
          <p:nvPr/>
        </p:nvSpPr>
        <p:spPr>
          <a:xfrm>
            <a:off x="16298462" y="-859462"/>
            <a:ext cx="2037819" cy="11958151"/>
          </a:xfrm>
          <a:custGeom>
            <a:avLst/>
            <a:gdLst/>
            <a:ahLst/>
            <a:cxnLst/>
            <a:rect l="l" t="t" r="r" b="b"/>
            <a:pathLst>
              <a:path w="2037819" h="11958151">
                <a:moveTo>
                  <a:pt x="0" y="0"/>
                </a:moveTo>
                <a:lnTo>
                  <a:pt x="2037819" y="0"/>
                </a:lnTo>
                <a:lnTo>
                  <a:pt x="2037819" y="11958151"/>
                </a:lnTo>
                <a:lnTo>
                  <a:pt x="0" y="119581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1208957" y="-1011147"/>
            <a:ext cx="2647750" cy="2647750"/>
            <a:chOff x="0" y="0"/>
            <a:chExt cx="3530333" cy="3530333"/>
          </a:xfrm>
        </p:grpSpPr>
        <p:sp>
          <p:nvSpPr>
            <p:cNvPr id="4" name="Freeform 4"/>
            <p:cNvSpPr/>
            <p:nvPr/>
          </p:nvSpPr>
          <p:spPr>
            <a:xfrm>
              <a:off x="0" y="0"/>
              <a:ext cx="3530346" cy="3530346"/>
            </a:xfrm>
            <a:custGeom>
              <a:avLst/>
              <a:gdLst/>
              <a:ahLst/>
              <a:cxnLst/>
              <a:rect l="l" t="t" r="r" b="b"/>
              <a:pathLst>
                <a:path w="3530346" h="3530346">
                  <a:moveTo>
                    <a:pt x="0" y="0"/>
                  </a:moveTo>
                  <a:lnTo>
                    <a:pt x="3530346" y="0"/>
                  </a:lnTo>
                  <a:lnTo>
                    <a:pt x="3530346" y="3530346"/>
                  </a:lnTo>
                  <a:lnTo>
                    <a:pt x="0" y="3530346"/>
                  </a:lnTo>
                  <a:lnTo>
                    <a:pt x="0" y="0"/>
                  </a:lnTo>
                  <a:close/>
                </a:path>
              </a:pathLst>
            </a:custGeom>
            <a:blipFill>
              <a:blip r:embed="rId4"/>
              <a:stretch>
                <a:fillRect/>
              </a:stretch>
            </a:blipFill>
          </p:spPr>
        </p:sp>
      </p:grpSp>
      <p:grpSp>
        <p:nvGrpSpPr>
          <p:cNvPr id="5" name="Group 5"/>
          <p:cNvGrpSpPr/>
          <p:nvPr/>
        </p:nvGrpSpPr>
        <p:grpSpPr>
          <a:xfrm>
            <a:off x="10378499" y="649481"/>
            <a:ext cx="7519437" cy="8987928"/>
            <a:chOff x="0" y="0"/>
            <a:chExt cx="10025916" cy="11983904"/>
          </a:xfrm>
        </p:grpSpPr>
        <p:sp>
          <p:nvSpPr>
            <p:cNvPr id="6" name="Freeform 6"/>
            <p:cNvSpPr/>
            <p:nvPr/>
          </p:nvSpPr>
          <p:spPr>
            <a:xfrm>
              <a:off x="0" y="0"/>
              <a:ext cx="10025888" cy="11983847"/>
            </a:xfrm>
            <a:custGeom>
              <a:avLst/>
              <a:gdLst/>
              <a:ahLst/>
              <a:cxnLst/>
              <a:rect l="l" t="t" r="r" b="b"/>
              <a:pathLst>
                <a:path w="10025888" h="11983847">
                  <a:moveTo>
                    <a:pt x="10025888" y="11942572"/>
                  </a:moveTo>
                  <a:cubicBezTo>
                    <a:pt x="10025888" y="11981180"/>
                    <a:pt x="10013442" y="11983847"/>
                    <a:pt x="9981057" y="11983847"/>
                  </a:cubicBezTo>
                  <a:cubicBezTo>
                    <a:pt x="6655562" y="11983085"/>
                    <a:pt x="3330194" y="11983085"/>
                    <a:pt x="4699" y="11983085"/>
                  </a:cubicBezTo>
                  <a:cubicBezTo>
                    <a:pt x="0" y="11966956"/>
                    <a:pt x="7366" y="11952351"/>
                    <a:pt x="10795" y="11937365"/>
                  </a:cubicBezTo>
                  <a:cubicBezTo>
                    <a:pt x="156972" y="11283188"/>
                    <a:pt x="303276" y="10629011"/>
                    <a:pt x="449961" y="9974961"/>
                  </a:cubicBezTo>
                  <a:cubicBezTo>
                    <a:pt x="659003" y="9042400"/>
                    <a:pt x="868553" y="8110093"/>
                    <a:pt x="1077468" y="7177532"/>
                  </a:cubicBezTo>
                  <a:cubicBezTo>
                    <a:pt x="1335532" y="6025896"/>
                    <a:pt x="1592961" y="4874260"/>
                    <a:pt x="1850771" y="3722751"/>
                  </a:cubicBezTo>
                  <a:cubicBezTo>
                    <a:pt x="2112772" y="2552954"/>
                    <a:pt x="2374900" y="1383157"/>
                    <a:pt x="2637663" y="213487"/>
                  </a:cubicBezTo>
                  <a:cubicBezTo>
                    <a:pt x="2653665" y="142367"/>
                    <a:pt x="2663825" y="69469"/>
                    <a:pt x="2689733" y="762"/>
                  </a:cubicBezTo>
                  <a:cubicBezTo>
                    <a:pt x="5120259" y="762"/>
                    <a:pt x="7550785" y="762"/>
                    <a:pt x="9981438" y="0"/>
                  </a:cubicBezTo>
                  <a:cubicBezTo>
                    <a:pt x="10014458" y="0"/>
                    <a:pt x="10025634" y="3937"/>
                    <a:pt x="10025634" y="41783"/>
                  </a:cubicBezTo>
                  <a:cubicBezTo>
                    <a:pt x="10024745" y="4008755"/>
                    <a:pt x="10024745" y="7975853"/>
                    <a:pt x="10025888" y="11942699"/>
                  </a:cubicBezTo>
                  <a:close/>
                </a:path>
              </a:pathLst>
            </a:custGeom>
            <a:blipFill>
              <a:blip r:embed="rId5"/>
              <a:stretch>
                <a:fillRect l="-31" t="-12746" b="-12746"/>
              </a:stretch>
            </a:blipFill>
          </p:spPr>
        </p:sp>
      </p:grpSp>
      <p:sp>
        <p:nvSpPr>
          <p:cNvPr id="7" name="TextBox 7"/>
          <p:cNvSpPr txBox="1"/>
          <p:nvPr/>
        </p:nvSpPr>
        <p:spPr>
          <a:xfrm>
            <a:off x="780484" y="6999579"/>
            <a:ext cx="9600456" cy="548106"/>
          </a:xfrm>
          <a:prstGeom prst="rect">
            <a:avLst/>
          </a:prstGeom>
        </p:spPr>
        <p:txBody>
          <a:bodyPr lIns="0" tIns="0" rIns="0" bIns="0" rtlCol="0" anchor="t">
            <a:spAutoFit/>
          </a:bodyPr>
          <a:lstStyle/>
          <a:p>
            <a:pPr algn="l">
              <a:lnSpc>
                <a:spcPts val="4477"/>
              </a:lnSpc>
            </a:pPr>
            <a:r>
              <a:rPr lang="en-US" sz="3640">
                <a:solidFill>
                  <a:srgbClr val="CFF4FF"/>
                </a:solidFill>
                <a:latin typeface="DM Sans Bold Italics"/>
              </a:rPr>
              <a:t>PRESENTED BY: KAMATCHIKALAIVANI .R</a:t>
            </a:r>
          </a:p>
        </p:txBody>
      </p:sp>
      <p:sp>
        <p:nvSpPr>
          <p:cNvPr id="8" name="TextBox 8"/>
          <p:cNvSpPr txBox="1"/>
          <p:nvPr/>
        </p:nvSpPr>
        <p:spPr>
          <a:xfrm>
            <a:off x="405501" y="2706641"/>
            <a:ext cx="11517385" cy="2051050"/>
          </a:xfrm>
          <a:prstGeom prst="rect">
            <a:avLst/>
          </a:prstGeom>
        </p:spPr>
        <p:txBody>
          <a:bodyPr lIns="0" tIns="0" rIns="0" bIns="0" rtlCol="0" anchor="t">
            <a:spAutoFit/>
          </a:bodyPr>
          <a:lstStyle/>
          <a:p>
            <a:pPr algn="l">
              <a:lnSpc>
                <a:spcPts val="8048"/>
              </a:lnSpc>
            </a:pPr>
            <a:r>
              <a:rPr lang="en-US" sz="6707">
                <a:solidFill>
                  <a:srgbClr val="FFFBFB"/>
                </a:solidFill>
                <a:latin typeface="Now Bold"/>
              </a:rPr>
              <a:t>CRAFTING COMPELLING WEB PRESENCE</a:t>
            </a:r>
          </a:p>
        </p:txBody>
      </p:sp>
      <p:grpSp>
        <p:nvGrpSpPr>
          <p:cNvPr id="9" name="Group 9"/>
          <p:cNvGrpSpPr/>
          <p:nvPr/>
        </p:nvGrpSpPr>
        <p:grpSpPr>
          <a:xfrm>
            <a:off x="1573748" y="1146060"/>
            <a:ext cx="846187" cy="981086"/>
            <a:chOff x="0" y="0"/>
            <a:chExt cx="1128249" cy="1308115"/>
          </a:xfrm>
        </p:grpSpPr>
        <p:sp>
          <p:nvSpPr>
            <p:cNvPr id="10" name="Freeform 10"/>
            <p:cNvSpPr/>
            <p:nvPr/>
          </p:nvSpPr>
          <p:spPr>
            <a:xfrm>
              <a:off x="0" y="0"/>
              <a:ext cx="1128268" cy="1308100"/>
            </a:xfrm>
            <a:custGeom>
              <a:avLst/>
              <a:gdLst/>
              <a:ahLst/>
              <a:cxnLst/>
              <a:rect l="l" t="t" r="r" b="b"/>
              <a:pathLst>
                <a:path w="1128268" h="1308100">
                  <a:moveTo>
                    <a:pt x="0" y="0"/>
                  </a:moveTo>
                  <a:lnTo>
                    <a:pt x="1128268" y="0"/>
                  </a:lnTo>
                  <a:lnTo>
                    <a:pt x="1128268" y="1308100"/>
                  </a:lnTo>
                  <a:lnTo>
                    <a:pt x="0" y="1308100"/>
                  </a:lnTo>
                  <a:lnTo>
                    <a:pt x="0" y="0"/>
                  </a:lnTo>
                  <a:close/>
                </a:path>
              </a:pathLst>
            </a:custGeom>
            <a:blipFill>
              <a:blip r:embed="rId6"/>
              <a:stretch>
                <a:fillRect t="-393" r="1" b="-394"/>
              </a:stretch>
            </a:blipFill>
          </p:spPr>
        </p:sp>
      </p:grpSp>
      <p:grpSp>
        <p:nvGrpSpPr>
          <p:cNvPr id="11" name="Group 11"/>
          <p:cNvGrpSpPr/>
          <p:nvPr/>
        </p:nvGrpSpPr>
        <p:grpSpPr>
          <a:xfrm>
            <a:off x="405501" y="7639250"/>
            <a:ext cx="1998159" cy="1998159"/>
            <a:chOff x="0" y="0"/>
            <a:chExt cx="3530333" cy="3530333"/>
          </a:xfrm>
        </p:grpSpPr>
        <p:sp>
          <p:nvSpPr>
            <p:cNvPr id="12" name="Freeform 12"/>
            <p:cNvSpPr/>
            <p:nvPr/>
          </p:nvSpPr>
          <p:spPr>
            <a:xfrm>
              <a:off x="0" y="0"/>
              <a:ext cx="3530346" cy="3530346"/>
            </a:xfrm>
            <a:custGeom>
              <a:avLst/>
              <a:gdLst/>
              <a:ahLst/>
              <a:cxnLst/>
              <a:rect l="l" t="t" r="r" b="b"/>
              <a:pathLst>
                <a:path w="3530346" h="3530346">
                  <a:moveTo>
                    <a:pt x="0" y="0"/>
                  </a:moveTo>
                  <a:lnTo>
                    <a:pt x="3530346" y="0"/>
                  </a:lnTo>
                  <a:lnTo>
                    <a:pt x="3530346" y="3530346"/>
                  </a:lnTo>
                  <a:lnTo>
                    <a:pt x="0" y="3530346"/>
                  </a:lnTo>
                  <a:lnTo>
                    <a:pt x="0" y="0"/>
                  </a:lnTo>
                  <a:close/>
                </a:path>
              </a:pathLst>
            </a:custGeom>
            <a:blipFill>
              <a:blip r:embed="rId4"/>
              <a:stretch>
                <a:fillRect/>
              </a:stretch>
            </a:blipFill>
          </p:spPr>
        </p:sp>
      </p:grpSp>
      <p:sp>
        <p:nvSpPr>
          <p:cNvPr id="13" name="TextBox 13"/>
          <p:cNvSpPr txBox="1"/>
          <p:nvPr/>
        </p:nvSpPr>
        <p:spPr>
          <a:xfrm>
            <a:off x="3524003" y="5047438"/>
            <a:ext cx="4629986" cy="1073150"/>
          </a:xfrm>
          <a:prstGeom prst="rect">
            <a:avLst/>
          </a:prstGeom>
        </p:spPr>
        <p:txBody>
          <a:bodyPr lIns="0" tIns="0" rIns="0" bIns="0" rtlCol="0" anchor="t">
            <a:spAutoFit/>
          </a:bodyPr>
          <a:lstStyle/>
          <a:p>
            <a:pPr algn="l">
              <a:lnSpc>
                <a:spcPts val="8409"/>
              </a:lnSpc>
            </a:pPr>
            <a:r>
              <a:rPr lang="en-US" sz="7007">
                <a:solidFill>
                  <a:srgbClr val="4BD1FB"/>
                </a:solidFill>
                <a:latin typeface="Now Bold"/>
              </a:rPr>
              <a:t>PROJECT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75407" b="-75407"/>
              </a:stretch>
            </a:blipFill>
          </p:spPr>
        </p:sp>
      </p:grpSp>
      <p:grpSp>
        <p:nvGrpSpPr>
          <p:cNvPr id="4" name="Group 4"/>
          <p:cNvGrpSpPr/>
          <p:nvPr/>
        </p:nvGrpSpPr>
        <p:grpSpPr>
          <a:xfrm>
            <a:off x="6190568" y="6725063"/>
            <a:ext cx="2953432" cy="2821551"/>
            <a:chOff x="0" y="0"/>
            <a:chExt cx="3937909" cy="3762068"/>
          </a:xfrm>
        </p:grpSpPr>
        <p:sp>
          <p:nvSpPr>
            <p:cNvPr id="5" name="Freeform 5"/>
            <p:cNvSpPr/>
            <p:nvPr/>
          </p:nvSpPr>
          <p:spPr>
            <a:xfrm>
              <a:off x="0" y="0"/>
              <a:ext cx="3937917" cy="3762121"/>
            </a:xfrm>
            <a:custGeom>
              <a:avLst/>
              <a:gdLst/>
              <a:ahLst/>
              <a:cxnLst/>
              <a:rect l="l" t="t" r="r" b="b"/>
              <a:pathLst>
                <a:path w="3937917" h="3762121">
                  <a:moveTo>
                    <a:pt x="0" y="0"/>
                  </a:moveTo>
                  <a:lnTo>
                    <a:pt x="3937917" y="0"/>
                  </a:lnTo>
                  <a:lnTo>
                    <a:pt x="3937917" y="3762121"/>
                  </a:lnTo>
                  <a:lnTo>
                    <a:pt x="0" y="3762121"/>
                  </a:lnTo>
                  <a:lnTo>
                    <a:pt x="0" y="0"/>
                  </a:lnTo>
                  <a:close/>
                </a:path>
              </a:pathLst>
            </a:custGeom>
            <a:blipFill>
              <a:blip r:embed="rId3"/>
              <a:stretch>
                <a:fillRect l="-4620" r="-4620"/>
              </a:stretch>
            </a:blipFill>
          </p:spPr>
        </p:sp>
      </p:grpSp>
      <p:grpSp>
        <p:nvGrpSpPr>
          <p:cNvPr id="6" name="Group 6"/>
          <p:cNvGrpSpPr/>
          <p:nvPr/>
        </p:nvGrpSpPr>
        <p:grpSpPr>
          <a:xfrm>
            <a:off x="14652874" y="891677"/>
            <a:ext cx="3379012" cy="7002491"/>
            <a:chOff x="0" y="0"/>
            <a:chExt cx="4505349" cy="9336655"/>
          </a:xfrm>
        </p:grpSpPr>
        <p:sp>
          <p:nvSpPr>
            <p:cNvPr id="7" name="Freeform 7"/>
            <p:cNvSpPr/>
            <p:nvPr/>
          </p:nvSpPr>
          <p:spPr>
            <a:xfrm>
              <a:off x="0" y="0"/>
              <a:ext cx="4505325" cy="9336659"/>
            </a:xfrm>
            <a:custGeom>
              <a:avLst/>
              <a:gdLst/>
              <a:ahLst/>
              <a:cxnLst/>
              <a:rect l="l" t="t" r="r" b="b"/>
              <a:pathLst>
                <a:path w="4505325" h="9336659">
                  <a:moveTo>
                    <a:pt x="0" y="0"/>
                  </a:moveTo>
                  <a:lnTo>
                    <a:pt x="4505325" y="0"/>
                  </a:lnTo>
                  <a:lnTo>
                    <a:pt x="4505325" y="9336659"/>
                  </a:lnTo>
                  <a:lnTo>
                    <a:pt x="0" y="9336659"/>
                  </a:lnTo>
                  <a:lnTo>
                    <a:pt x="0" y="0"/>
                  </a:lnTo>
                  <a:close/>
                </a:path>
              </a:pathLst>
            </a:custGeom>
            <a:blipFill>
              <a:blip r:embed="rId4"/>
              <a:stretch>
                <a:fillRect l="-15442" r="-15443"/>
              </a:stretch>
            </a:blipFill>
          </p:spPr>
        </p:sp>
      </p:grpSp>
      <p:sp>
        <p:nvSpPr>
          <p:cNvPr id="8" name="TextBox 8"/>
          <p:cNvSpPr txBox="1"/>
          <p:nvPr/>
        </p:nvSpPr>
        <p:spPr>
          <a:xfrm>
            <a:off x="812561" y="1581978"/>
            <a:ext cx="13840313" cy="5583784"/>
          </a:xfrm>
          <a:prstGeom prst="rect">
            <a:avLst/>
          </a:prstGeom>
        </p:spPr>
        <p:txBody>
          <a:bodyPr lIns="0" tIns="0" rIns="0" bIns="0" rtlCol="0" anchor="t">
            <a:spAutoFit/>
          </a:bodyPr>
          <a:lstStyle/>
          <a:p>
            <a:pPr algn="just">
              <a:lnSpc>
                <a:spcPts val="4371"/>
              </a:lnSpc>
            </a:pPr>
            <a:r>
              <a:rPr lang="en-US" sz="3469">
                <a:solidFill>
                  <a:srgbClr val="F1945B"/>
                </a:solidFill>
                <a:latin typeface="DM Sans Bold"/>
              </a:rPr>
              <a:t>                  Not Using Content Delivery Networks (CDNs): </a:t>
            </a:r>
          </a:p>
          <a:p>
            <a:pPr algn="just">
              <a:lnSpc>
                <a:spcPts val="4371"/>
              </a:lnSpc>
            </a:pPr>
            <a:r>
              <a:rPr lang="en-US" sz="3469">
                <a:solidFill>
                  <a:srgbClr val="FFFBFB"/>
                </a:solidFill>
                <a:latin typeface="DM Sans"/>
              </a:rPr>
              <a:t>CDNs distribute your website's files across multiple servers worldwide, reducing the physical distance between the user and the server, and thus improving loading times</a:t>
            </a:r>
            <a:r>
              <a:rPr lang="en-US" sz="3469">
                <a:solidFill>
                  <a:srgbClr val="39B54A"/>
                </a:solidFill>
                <a:latin typeface="DM Sans"/>
              </a:rPr>
              <a:t>.</a:t>
            </a:r>
          </a:p>
          <a:p>
            <a:pPr algn="just">
              <a:lnSpc>
                <a:spcPts val="4371"/>
              </a:lnSpc>
            </a:pPr>
            <a:endParaRPr lang="en-US" sz="3469">
              <a:solidFill>
                <a:srgbClr val="39B54A"/>
              </a:solidFill>
              <a:latin typeface="DM Sans"/>
            </a:endParaRPr>
          </a:p>
          <a:p>
            <a:pPr algn="ctr">
              <a:lnSpc>
                <a:spcPts val="4875"/>
              </a:lnSpc>
            </a:pPr>
            <a:r>
              <a:rPr lang="en-US" sz="3869">
                <a:solidFill>
                  <a:srgbClr val="F1945B"/>
                </a:solidFill>
                <a:latin typeface="DM Sans Bold"/>
              </a:rPr>
              <a:t>Ignoring Mobile Optimization:</a:t>
            </a:r>
          </a:p>
          <a:p>
            <a:pPr algn="just">
              <a:lnSpc>
                <a:spcPts val="4371"/>
              </a:lnSpc>
            </a:pPr>
            <a:r>
              <a:rPr lang="en-US" sz="3469">
                <a:solidFill>
                  <a:srgbClr val="FFFFFF"/>
                </a:solidFill>
                <a:latin typeface="DM Sans Bold"/>
              </a:rPr>
              <a:t> With the increasing use of mobile devices, it's crucial to optimize your website for mobile users. Use responsive design techniques to ensure your site looks and performs well on all devices.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TextBox 2"/>
          <p:cNvSpPr txBox="1"/>
          <p:nvPr/>
        </p:nvSpPr>
        <p:spPr>
          <a:xfrm>
            <a:off x="408383" y="2060920"/>
            <a:ext cx="7960294" cy="1835075"/>
          </a:xfrm>
          <a:prstGeom prst="rect">
            <a:avLst/>
          </a:prstGeom>
        </p:spPr>
        <p:txBody>
          <a:bodyPr lIns="0" tIns="0" rIns="0" bIns="0" rtlCol="0" anchor="t">
            <a:spAutoFit/>
          </a:bodyPr>
          <a:lstStyle/>
          <a:p>
            <a:pPr algn="l">
              <a:lnSpc>
                <a:spcPts val="7190"/>
              </a:lnSpc>
            </a:pPr>
            <a:r>
              <a:rPr lang="en-US" sz="5992">
                <a:solidFill>
                  <a:srgbClr val="56AEFF"/>
                </a:solidFill>
                <a:latin typeface="Now Bold"/>
              </a:rPr>
              <a:t>LINK TO THE PAGE I CREATED</a:t>
            </a:r>
          </a:p>
        </p:txBody>
      </p:sp>
      <p:grpSp>
        <p:nvGrpSpPr>
          <p:cNvPr id="3" name="Group 3"/>
          <p:cNvGrpSpPr/>
          <p:nvPr/>
        </p:nvGrpSpPr>
        <p:grpSpPr>
          <a:xfrm>
            <a:off x="6975317" y="-2198044"/>
            <a:ext cx="4337366" cy="4337366"/>
            <a:chOff x="0" y="0"/>
            <a:chExt cx="5783155" cy="5783155"/>
          </a:xfrm>
        </p:grpSpPr>
        <p:sp>
          <p:nvSpPr>
            <p:cNvPr id="4" name="Freeform 4"/>
            <p:cNvSpPr/>
            <p:nvPr/>
          </p:nvSpPr>
          <p:spPr>
            <a:xfrm>
              <a:off x="0" y="0"/>
              <a:ext cx="5783199" cy="5783199"/>
            </a:xfrm>
            <a:custGeom>
              <a:avLst/>
              <a:gdLst/>
              <a:ahLst/>
              <a:cxnLst/>
              <a:rect l="l" t="t" r="r" b="b"/>
              <a:pathLst>
                <a:path w="5783199" h="5783199">
                  <a:moveTo>
                    <a:pt x="0" y="0"/>
                  </a:moveTo>
                  <a:lnTo>
                    <a:pt x="5783199" y="0"/>
                  </a:lnTo>
                  <a:lnTo>
                    <a:pt x="5783199" y="5783199"/>
                  </a:lnTo>
                  <a:lnTo>
                    <a:pt x="0" y="5783199"/>
                  </a:lnTo>
                  <a:lnTo>
                    <a:pt x="0" y="0"/>
                  </a:lnTo>
                  <a:close/>
                </a:path>
              </a:pathLst>
            </a:custGeom>
            <a:blipFill>
              <a:blip r:embed="rId2"/>
              <a:stretch>
                <a:fillRect/>
              </a:stretch>
            </a:blipFill>
          </p:spPr>
        </p:sp>
      </p:grpSp>
      <p:grpSp>
        <p:nvGrpSpPr>
          <p:cNvPr id="5" name="Group 5"/>
          <p:cNvGrpSpPr/>
          <p:nvPr/>
        </p:nvGrpSpPr>
        <p:grpSpPr>
          <a:xfrm>
            <a:off x="15925800" y="6438519"/>
            <a:ext cx="1828800" cy="3499166"/>
            <a:chOff x="0" y="0"/>
            <a:chExt cx="5783155" cy="5783155"/>
          </a:xfrm>
        </p:grpSpPr>
        <p:sp>
          <p:nvSpPr>
            <p:cNvPr id="6" name="Freeform 6"/>
            <p:cNvSpPr/>
            <p:nvPr/>
          </p:nvSpPr>
          <p:spPr>
            <a:xfrm>
              <a:off x="0" y="0"/>
              <a:ext cx="5783199" cy="5783199"/>
            </a:xfrm>
            <a:custGeom>
              <a:avLst/>
              <a:gdLst/>
              <a:ahLst/>
              <a:cxnLst/>
              <a:rect l="l" t="t" r="r" b="b"/>
              <a:pathLst>
                <a:path w="5783199" h="5783199">
                  <a:moveTo>
                    <a:pt x="0" y="0"/>
                  </a:moveTo>
                  <a:lnTo>
                    <a:pt x="5783199" y="0"/>
                  </a:lnTo>
                  <a:lnTo>
                    <a:pt x="5783199" y="5783199"/>
                  </a:lnTo>
                  <a:lnTo>
                    <a:pt x="0" y="5783199"/>
                  </a:lnTo>
                  <a:lnTo>
                    <a:pt x="0" y="0"/>
                  </a:lnTo>
                  <a:close/>
                </a:path>
              </a:pathLst>
            </a:custGeom>
            <a:blipFill>
              <a:blip r:embed="rId2"/>
              <a:stretch>
                <a:fillRect/>
              </a:stretch>
            </a:blipFill>
          </p:spPr>
        </p:sp>
      </p:grpSp>
      <p:sp>
        <p:nvSpPr>
          <p:cNvPr id="7" name="TextBox 7"/>
          <p:cNvSpPr txBox="1"/>
          <p:nvPr/>
        </p:nvSpPr>
        <p:spPr>
          <a:xfrm>
            <a:off x="1276216" y="4422134"/>
            <a:ext cx="16021184" cy="4032771"/>
          </a:xfrm>
          <a:prstGeom prst="rect">
            <a:avLst/>
          </a:prstGeom>
        </p:spPr>
        <p:txBody>
          <a:bodyPr wrap="square" lIns="0" tIns="0" rIns="0" bIns="0" rtlCol="0" anchor="t">
            <a:spAutoFit/>
          </a:bodyPr>
          <a:lstStyle/>
          <a:p>
            <a:pPr algn="l">
              <a:lnSpc>
                <a:spcPts val="6439"/>
              </a:lnSpc>
            </a:pPr>
            <a:r>
              <a:rPr lang="en-US" sz="4599" u="sng" dirty="0">
                <a:solidFill>
                  <a:srgbClr val="0000FF"/>
                </a:solidFill>
                <a:latin typeface="Arimo"/>
                <a:hlinkClick r:id="rId3" tooltip="https://www.figma.com/proto/Kix7ilxMsTxj26e9K0uMlZ/DIGITAL-MARKETING-PROJECT-BY-KAMATCHIKALAIVANI?type=design&amp;node-id=0-3&amp;t=1AIeUUTOGK00b8sE-1&amp;scaling=min-zoom&amp;page-id=0%3A1&amp;mode=design"/>
              </a:rPr>
              <a:t>https://www.figma.com/proto/Kix7ilxMsTxj26e9K0uMlZ/DIGITAL-MARKETING-PROJECT-BY-KAMATCHIKALAIVANI?type=design&amp;node-id=0-3&amp;t=1AIeUUTOGK00b8sE-1&amp;scaling=min-zoom&amp;page-id=0%3A1&amp;mode=design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p:nvPr/>
        </p:nvGrpSpPr>
        <p:grpSpPr>
          <a:xfrm>
            <a:off x="14097000" y="1181100"/>
            <a:ext cx="1147280" cy="733189"/>
            <a:chOff x="0" y="0"/>
            <a:chExt cx="3535780" cy="3535780"/>
          </a:xfrm>
        </p:grpSpPr>
        <p:sp>
          <p:nvSpPr>
            <p:cNvPr id="3" name="Freeform 3"/>
            <p:cNvSpPr/>
            <p:nvPr/>
          </p:nvSpPr>
          <p:spPr>
            <a:xfrm>
              <a:off x="0" y="0"/>
              <a:ext cx="3535807" cy="3535807"/>
            </a:xfrm>
            <a:custGeom>
              <a:avLst/>
              <a:gdLst/>
              <a:ahLst/>
              <a:cxnLst/>
              <a:rect l="l" t="t" r="r" b="b"/>
              <a:pathLst>
                <a:path w="3535807" h="3535807">
                  <a:moveTo>
                    <a:pt x="0" y="0"/>
                  </a:moveTo>
                  <a:lnTo>
                    <a:pt x="3535807" y="0"/>
                  </a:lnTo>
                  <a:lnTo>
                    <a:pt x="3535807" y="3535807"/>
                  </a:lnTo>
                  <a:lnTo>
                    <a:pt x="0" y="3535807"/>
                  </a:lnTo>
                  <a:lnTo>
                    <a:pt x="0" y="0"/>
                  </a:lnTo>
                  <a:close/>
                </a:path>
              </a:pathLst>
            </a:custGeom>
            <a:blipFill>
              <a:blip r:embed="rId2"/>
              <a:stretch>
                <a:fillRect/>
              </a:stretch>
            </a:blipFill>
          </p:spPr>
        </p:sp>
      </p:grpSp>
      <p:grpSp>
        <p:nvGrpSpPr>
          <p:cNvPr id="4" name="Group 4"/>
          <p:cNvGrpSpPr/>
          <p:nvPr/>
        </p:nvGrpSpPr>
        <p:grpSpPr>
          <a:xfrm>
            <a:off x="10637321" y="2636321"/>
            <a:ext cx="7650679" cy="7650679"/>
            <a:chOff x="0" y="0"/>
            <a:chExt cx="10200905" cy="10200905"/>
          </a:xfrm>
        </p:grpSpPr>
        <p:sp>
          <p:nvSpPr>
            <p:cNvPr id="5" name="Freeform 5"/>
            <p:cNvSpPr/>
            <p:nvPr/>
          </p:nvSpPr>
          <p:spPr>
            <a:xfrm>
              <a:off x="0" y="0"/>
              <a:ext cx="10200894" cy="10200894"/>
            </a:xfrm>
            <a:custGeom>
              <a:avLst/>
              <a:gdLst/>
              <a:ahLst/>
              <a:cxnLst/>
              <a:rect l="l" t="t" r="r" b="b"/>
              <a:pathLst>
                <a:path w="10200894" h="10200894">
                  <a:moveTo>
                    <a:pt x="10200894" y="10200894"/>
                  </a:moveTo>
                  <a:lnTo>
                    <a:pt x="0" y="10200894"/>
                  </a:lnTo>
                  <a:cubicBezTo>
                    <a:pt x="0" y="4565650"/>
                    <a:pt x="4565650" y="0"/>
                    <a:pt x="10200894" y="0"/>
                  </a:cubicBezTo>
                  <a:lnTo>
                    <a:pt x="10200894" y="10200894"/>
                  </a:lnTo>
                  <a:close/>
                </a:path>
              </a:pathLst>
            </a:custGeom>
            <a:blipFill>
              <a:blip r:embed="rId3"/>
              <a:stretch>
                <a:fillRect l="-25000" r="-25000"/>
              </a:stretch>
            </a:blipFill>
          </p:spPr>
        </p:sp>
      </p:grpSp>
      <p:sp>
        <p:nvSpPr>
          <p:cNvPr id="6" name="TextBox 6"/>
          <p:cNvSpPr txBox="1"/>
          <p:nvPr/>
        </p:nvSpPr>
        <p:spPr>
          <a:xfrm>
            <a:off x="2255514" y="2621554"/>
            <a:ext cx="10434893" cy="2775760"/>
          </a:xfrm>
          <a:prstGeom prst="rect">
            <a:avLst/>
          </a:prstGeom>
        </p:spPr>
        <p:txBody>
          <a:bodyPr lIns="0" tIns="0" rIns="0" bIns="0" rtlCol="0" anchor="t">
            <a:spAutoFit/>
          </a:bodyPr>
          <a:lstStyle/>
          <a:p>
            <a:pPr algn="l">
              <a:lnSpc>
                <a:spcPts val="10542"/>
              </a:lnSpc>
            </a:pPr>
            <a:r>
              <a:rPr lang="en-US" sz="7530" spc="459">
                <a:solidFill>
                  <a:srgbClr val="FFFFFF"/>
                </a:solidFill>
                <a:latin typeface="Now Bold"/>
              </a:rPr>
              <a:t>Thank's For Watching</a:t>
            </a:r>
          </a:p>
        </p:txBody>
      </p:sp>
      <p:grpSp>
        <p:nvGrpSpPr>
          <p:cNvPr id="7" name="Group 7"/>
          <p:cNvGrpSpPr/>
          <p:nvPr/>
        </p:nvGrpSpPr>
        <p:grpSpPr>
          <a:xfrm>
            <a:off x="685801" y="647700"/>
            <a:ext cx="1569714" cy="1485900"/>
            <a:chOff x="0" y="0"/>
            <a:chExt cx="3535780" cy="3535780"/>
          </a:xfrm>
        </p:grpSpPr>
        <p:sp>
          <p:nvSpPr>
            <p:cNvPr id="8" name="Freeform 8"/>
            <p:cNvSpPr/>
            <p:nvPr/>
          </p:nvSpPr>
          <p:spPr>
            <a:xfrm>
              <a:off x="0" y="0"/>
              <a:ext cx="3535807" cy="3535807"/>
            </a:xfrm>
            <a:custGeom>
              <a:avLst/>
              <a:gdLst/>
              <a:ahLst/>
              <a:cxnLst/>
              <a:rect l="l" t="t" r="r" b="b"/>
              <a:pathLst>
                <a:path w="3535807" h="3535807">
                  <a:moveTo>
                    <a:pt x="0" y="0"/>
                  </a:moveTo>
                  <a:lnTo>
                    <a:pt x="3535807" y="0"/>
                  </a:lnTo>
                  <a:lnTo>
                    <a:pt x="3535807" y="3535807"/>
                  </a:lnTo>
                  <a:lnTo>
                    <a:pt x="0" y="3535807"/>
                  </a:lnTo>
                  <a:lnTo>
                    <a:pt x="0" y="0"/>
                  </a:lnTo>
                  <a:close/>
                </a:path>
              </a:pathLst>
            </a:custGeom>
            <a:blipFill>
              <a:blip r:embed="rId2"/>
              <a:stretch>
                <a:fillRect/>
              </a:stretch>
            </a:blipFill>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grpSp>
        <p:nvGrpSpPr>
          <p:cNvPr id="2" name="Group 2"/>
          <p:cNvGrpSpPr/>
          <p:nvPr/>
        </p:nvGrpSpPr>
        <p:grpSpPr>
          <a:xfrm rot="6150721">
            <a:off x="6080933" y="4579544"/>
            <a:ext cx="13544802" cy="1127911"/>
            <a:chOff x="0" y="0"/>
            <a:chExt cx="18059736" cy="1503881"/>
          </a:xfrm>
        </p:grpSpPr>
        <p:sp>
          <p:nvSpPr>
            <p:cNvPr id="3" name="Freeform 3"/>
            <p:cNvSpPr/>
            <p:nvPr/>
          </p:nvSpPr>
          <p:spPr>
            <a:xfrm>
              <a:off x="0" y="0"/>
              <a:ext cx="18059781" cy="1503934"/>
            </a:xfrm>
            <a:custGeom>
              <a:avLst/>
              <a:gdLst/>
              <a:ahLst/>
              <a:cxnLst/>
              <a:rect l="l" t="t" r="r" b="b"/>
              <a:pathLst>
                <a:path w="18059781" h="1503934">
                  <a:moveTo>
                    <a:pt x="0" y="0"/>
                  </a:moveTo>
                  <a:lnTo>
                    <a:pt x="18059781" y="0"/>
                  </a:lnTo>
                  <a:lnTo>
                    <a:pt x="18059781" y="1503934"/>
                  </a:lnTo>
                  <a:lnTo>
                    <a:pt x="0" y="1503934"/>
                  </a:lnTo>
                  <a:lnTo>
                    <a:pt x="0" y="0"/>
                  </a:lnTo>
                  <a:close/>
                </a:path>
              </a:pathLst>
            </a:custGeom>
            <a:blipFill>
              <a:blip r:embed="rId2"/>
              <a:stretch>
                <a:fillRect t="-68840" b="-68836"/>
              </a:stretch>
            </a:blipFill>
          </p:spPr>
        </p:sp>
      </p:grpSp>
      <p:grpSp>
        <p:nvGrpSpPr>
          <p:cNvPr id="4" name="Group 4"/>
          <p:cNvGrpSpPr/>
          <p:nvPr/>
        </p:nvGrpSpPr>
        <p:grpSpPr>
          <a:xfrm rot="-4615544">
            <a:off x="10510810" y="5041623"/>
            <a:ext cx="13544802" cy="1127911"/>
            <a:chOff x="0" y="0"/>
            <a:chExt cx="18059736" cy="1503881"/>
          </a:xfrm>
        </p:grpSpPr>
        <p:sp>
          <p:nvSpPr>
            <p:cNvPr id="5" name="Freeform 5"/>
            <p:cNvSpPr/>
            <p:nvPr/>
          </p:nvSpPr>
          <p:spPr>
            <a:xfrm>
              <a:off x="0" y="0"/>
              <a:ext cx="18059781" cy="1503934"/>
            </a:xfrm>
            <a:custGeom>
              <a:avLst/>
              <a:gdLst/>
              <a:ahLst/>
              <a:cxnLst/>
              <a:rect l="l" t="t" r="r" b="b"/>
              <a:pathLst>
                <a:path w="18059781" h="1503934">
                  <a:moveTo>
                    <a:pt x="0" y="0"/>
                  </a:moveTo>
                  <a:lnTo>
                    <a:pt x="18059781" y="0"/>
                  </a:lnTo>
                  <a:lnTo>
                    <a:pt x="18059781" y="1503934"/>
                  </a:lnTo>
                  <a:lnTo>
                    <a:pt x="0" y="1503934"/>
                  </a:lnTo>
                  <a:lnTo>
                    <a:pt x="0" y="0"/>
                  </a:lnTo>
                  <a:close/>
                </a:path>
              </a:pathLst>
            </a:custGeom>
            <a:blipFill>
              <a:blip r:embed="rId2"/>
              <a:stretch>
                <a:fillRect t="-68840" b="-68836"/>
              </a:stretch>
            </a:blipFill>
          </p:spPr>
        </p:sp>
      </p:grpSp>
      <p:sp>
        <p:nvSpPr>
          <p:cNvPr id="12" name="TextBox 12"/>
          <p:cNvSpPr txBox="1"/>
          <p:nvPr/>
        </p:nvSpPr>
        <p:spPr>
          <a:xfrm>
            <a:off x="1763493" y="252079"/>
            <a:ext cx="13107607" cy="1431925"/>
          </a:xfrm>
          <a:prstGeom prst="rect">
            <a:avLst/>
          </a:prstGeom>
        </p:spPr>
        <p:txBody>
          <a:bodyPr lIns="0" tIns="0" rIns="0" bIns="0" rtlCol="0" anchor="t">
            <a:spAutoFit/>
          </a:bodyPr>
          <a:lstStyle/>
          <a:p>
            <a:pPr algn="ctr">
              <a:lnSpc>
                <a:spcPts val="5668"/>
              </a:lnSpc>
            </a:pPr>
            <a:r>
              <a:rPr lang="en-US" sz="4723">
                <a:solidFill>
                  <a:srgbClr val="D4D9DB"/>
                </a:solidFill>
                <a:latin typeface="Now"/>
              </a:rPr>
              <a:t>PRODUCTS AND SERVICES OF</a:t>
            </a:r>
            <a:r>
              <a:rPr lang="en-US" sz="4723">
                <a:solidFill>
                  <a:srgbClr val="5CBEDB"/>
                </a:solidFill>
                <a:latin typeface="Now Bold"/>
              </a:rPr>
              <a:t> </a:t>
            </a:r>
          </a:p>
          <a:p>
            <a:pPr algn="ctr">
              <a:lnSpc>
                <a:spcPts val="5668"/>
              </a:lnSpc>
            </a:pPr>
            <a:r>
              <a:rPr lang="en-US" sz="4723">
                <a:solidFill>
                  <a:srgbClr val="FFFFFF"/>
                </a:solidFill>
                <a:latin typeface="Now Bold"/>
              </a:rPr>
              <a:t>INTELLECT DESIGN</a:t>
            </a:r>
          </a:p>
        </p:txBody>
      </p:sp>
      <p:sp>
        <p:nvSpPr>
          <p:cNvPr id="13" name="TextBox 13"/>
          <p:cNvSpPr txBox="1"/>
          <p:nvPr/>
        </p:nvSpPr>
        <p:spPr>
          <a:xfrm>
            <a:off x="789318" y="1812591"/>
            <a:ext cx="4026849" cy="619528"/>
          </a:xfrm>
          <a:prstGeom prst="rect">
            <a:avLst/>
          </a:prstGeom>
        </p:spPr>
        <p:txBody>
          <a:bodyPr lIns="0" tIns="0" rIns="0" bIns="0" rtlCol="0" anchor="t">
            <a:spAutoFit/>
          </a:bodyPr>
          <a:lstStyle/>
          <a:p>
            <a:pPr algn="ctr">
              <a:lnSpc>
                <a:spcPts val="4575"/>
              </a:lnSpc>
            </a:pPr>
            <a:r>
              <a:rPr lang="en-US" sz="3315">
                <a:solidFill>
                  <a:srgbClr val="FFFFFF"/>
                </a:solidFill>
                <a:latin typeface="DM Sans Bold"/>
              </a:rPr>
              <a:t>OUR  BUSINESS</a:t>
            </a:r>
          </a:p>
        </p:txBody>
      </p:sp>
      <p:sp>
        <p:nvSpPr>
          <p:cNvPr id="14" name="TextBox 14"/>
          <p:cNvSpPr txBox="1"/>
          <p:nvPr/>
        </p:nvSpPr>
        <p:spPr>
          <a:xfrm>
            <a:off x="1028700" y="2412655"/>
            <a:ext cx="16192217" cy="3192924"/>
          </a:xfrm>
          <a:prstGeom prst="rect">
            <a:avLst/>
          </a:prstGeom>
        </p:spPr>
        <p:txBody>
          <a:bodyPr lIns="0" tIns="0" rIns="0" bIns="0" rtlCol="0" anchor="t">
            <a:spAutoFit/>
          </a:bodyPr>
          <a:lstStyle/>
          <a:p>
            <a:pPr algn="ctr">
              <a:lnSpc>
                <a:spcPts val="3153"/>
              </a:lnSpc>
            </a:pPr>
            <a:endParaRPr/>
          </a:p>
          <a:p>
            <a:pPr marL="770018" lvl="2" indent="-256673" algn="l">
              <a:lnSpc>
                <a:spcPts val="4649"/>
              </a:lnSpc>
              <a:buFont typeface="Arial"/>
              <a:buChar char="⚬"/>
            </a:pPr>
            <a:r>
              <a:rPr lang="en-US" sz="3368">
                <a:solidFill>
                  <a:srgbClr val="FFFFFF"/>
                </a:solidFill>
                <a:latin typeface="DM Sans Bold"/>
              </a:rPr>
              <a:t>Intellect Design Arena Limited is a global leader in Financial Technology for Banking, Insurance and other Financial Services. With a rich suite of products across the organisation, we are an authority on vertical and integrated products that enable institutions to meet their ambition to be the principal service provider to their customers.</a:t>
            </a:r>
          </a:p>
        </p:txBody>
      </p:sp>
      <p:sp>
        <p:nvSpPr>
          <p:cNvPr id="15" name="TextBox 15"/>
          <p:cNvSpPr txBox="1"/>
          <p:nvPr/>
        </p:nvSpPr>
        <p:spPr>
          <a:xfrm>
            <a:off x="1028700" y="6167554"/>
            <a:ext cx="16575701" cy="3356187"/>
          </a:xfrm>
          <a:prstGeom prst="rect">
            <a:avLst/>
          </a:prstGeom>
        </p:spPr>
        <p:txBody>
          <a:bodyPr lIns="0" tIns="0" rIns="0" bIns="0" rtlCol="0" anchor="t">
            <a:spAutoFit/>
          </a:bodyPr>
          <a:lstStyle/>
          <a:p>
            <a:pPr marL="728109" lvl="2" indent="-242703" algn="l">
              <a:lnSpc>
                <a:spcPts val="4395"/>
              </a:lnSpc>
              <a:buFont typeface="Arial"/>
              <a:buChar char="⚬"/>
            </a:pPr>
            <a:r>
              <a:rPr lang="en-US" sz="3185" spc="12">
                <a:solidFill>
                  <a:srgbClr val="FFFFFF"/>
                </a:solidFill>
                <a:latin typeface="DM Sans Bold"/>
              </a:rPr>
              <a:t>The Banking and Financial Services industry is an innovative and dynamic one and we, at Intellect, have always been ahead of the FinTech curve through sustained research and development. Comprehending the customers’ psyche and empowering them with our exponential technologies, has been our approach to go beyond the expected and connect with them, making their dreams come true.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2" name="Freeform 2"/>
          <p:cNvSpPr/>
          <p:nvPr/>
        </p:nvSpPr>
        <p:spPr>
          <a:xfrm>
            <a:off x="14418575" y="-332686"/>
            <a:ext cx="4433007" cy="1448054"/>
          </a:xfrm>
          <a:custGeom>
            <a:avLst/>
            <a:gdLst/>
            <a:ahLst/>
            <a:cxnLst/>
            <a:rect l="l" t="t" r="r" b="b"/>
            <a:pathLst>
              <a:path w="4433007" h="1448054">
                <a:moveTo>
                  <a:pt x="0" y="0"/>
                </a:moveTo>
                <a:lnTo>
                  <a:pt x="4433007" y="0"/>
                </a:lnTo>
                <a:lnTo>
                  <a:pt x="4433007" y="1448054"/>
                </a:lnTo>
                <a:lnTo>
                  <a:pt x="0" y="14480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900910" y="3688968"/>
            <a:ext cx="1794707" cy="1305767"/>
          </a:xfrm>
          <a:custGeom>
            <a:avLst/>
            <a:gdLst/>
            <a:ahLst/>
            <a:cxnLst/>
            <a:rect l="l" t="t" r="r" b="b"/>
            <a:pathLst>
              <a:path w="1794707" h="1305767">
                <a:moveTo>
                  <a:pt x="0" y="0"/>
                </a:moveTo>
                <a:lnTo>
                  <a:pt x="1794707" y="0"/>
                </a:lnTo>
                <a:lnTo>
                  <a:pt x="1794707" y="1305767"/>
                </a:lnTo>
                <a:lnTo>
                  <a:pt x="0" y="130576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5490111" y="5968213"/>
            <a:ext cx="2616292" cy="1779124"/>
          </a:xfrm>
          <a:custGeom>
            <a:avLst/>
            <a:gdLst/>
            <a:ahLst/>
            <a:cxnLst/>
            <a:rect l="l" t="t" r="r" b="b"/>
            <a:pathLst>
              <a:path w="2616292" h="1779124">
                <a:moveTo>
                  <a:pt x="0" y="0"/>
                </a:moveTo>
                <a:lnTo>
                  <a:pt x="2616293" y="0"/>
                </a:lnTo>
                <a:lnTo>
                  <a:pt x="2616293" y="1779125"/>
                </a:lnTo>
                <a:lnTo>
                  <a:pt x="0" y="177912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15695876" y="4994749"/>
            <a:ext cx="2204763" cy="1047700"/>
          </a:xfrm>
          <a:custGeom>
            <a:avLst/>
            <a:gdLst/>
            <a:ahLst/>
            <a:cxnLst/>
            <a:rect l="l" t="t" r="r" b="b"/>
            <a:pathLst>
              <a:path w="2204763" h="1047700">
                <a:moveTo>
                  <a:pt x="0" y="0"/>
                </a:moveTo>
                <a:lnTo>
                  <a:pt x="2204763" y="0"/>
                </a:lnTo>
                <a:lnTo>
                  <a:pt x="2204763" y="1047700"/>
                </a:lnTo>
                <a:lnTo>
                  <a:pt x="0" y="10477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grpSp>
        <p:nvGrpSpPr>
          <p:cNvPr id="6" name="Group 6"/>
          <p:cNvGrpSpPr/>
          <p:nvPr/>
        </p:nvGrpSpPr>
        <p:grpSpPr>
          <a:xfrm>
            <a:off x="16375635" y="5433349"/>
            <a:ext cx="1137117" cy="1137117"/>
            <a:chOff x="0" y="0"/>
            <a:chExt cx="1516156" cy="1516156"/>
          </a:xfrm>
        </p:grpSpPr>
        <p:sp>
          <p:nvSpPr>
            <p:cNvPr id="7" name="Freeform 7"/>
            <p:cNvSpPr/>
            <p:nvPr/>
          </p:nvSpPr>
          <p:spPr>
            <a:xfrm>
              <a:off x="0" y="0"/>
              <a:ext cx="1516126" cy="1516126"/>
            </a:xfrm>
            <a:custGeom>
              <a:avLst/>
              <a:gdLst/>
              <a:ahLst/>
              <a:cxnLst/>
              <a:rect l="l" t="t" r="r" b="b"/>
              <a:pathLst>
                <a:path w="1516126" h="1516126">
                  <a:moveTo>
                    <a:pt x="0" y="0"/>
                  </a:moveTo>
                  <a:lnTo>
                    <a:pt x="1516126" y="0"/>
                  </a:lnTo>
                  <a:lnTo>
                    <a:pt x="1516126" y="1516126"/>
                  </a:lnTo>
                  <a:lnTo>
                    <a:pt x="0" y="1516126"/>
                  </a:lnTo>
                  <a:lnTo>
                    <a:pt x="0" y="0"/>
                  </a:lnTo>
                  <a:close/>
                </a:path>
              </a:pathLst>
            </a:custGeom>
            <a:blipFill>
              <a:blip r:embed="rId10"/>
              <a:stretch>
                <a:fillRect r="-1" b="-1"/>
              </a:stretch>
            </a:blipFill>
          </p:spPr>
        </p:sp>
      </p:grpSp>
      <p:grpSp>
        <p:nvGrpSpPr>
          <p:cNvPr id="8" name="Group 8"/>
          <p:cNvGrpSpPr/>
          <p:nvPr/>
        </p:nvGrpSpPr>
        <p:grpSpPr>
          <a:xfrm>
            <a:off x="12869897" y="6582689"/>
            <a:ext cx="1280605" cy="973260"/>
            <a:chOff x="0" y="0"/>
            <a:chExt cx="1707473" cy="1297680"/>
          </a:xfrm>
        </p:grpSpPr>
        <p:sp>
          <p:nvSpPr>
            <p:cNvPr id="9" name="Freeform 9"/>
            <p:cNvSpPr/>
            <p:nvPr/>
          </p:nvSpPr>
          <p:spPr>
            <a:xfrm>
              <a:off x="0" y="0"/>
              <a:ext cx="1707515" cy="1297686"/>
            </a:xfrm>
            <a:custGeom>
              <a:avLst/>
              <a:gdLst/>
              <a:ahLst/>
              <a:cxnLst/>
              <a:rect l="l" t="t" r="r" b="b"/>
              <a:pathLst>
                <a:path w="1707515" h="1297686">
                  <a:moveTo>
                    <a:pt x="0" y="0"/>
                  </a:moveTo>
                  <a:lnTo>
                    <a:pt x="1707515" y="0"/>
                  </a:lnTo>
                  <a:lnTo>
                    <a:pt x="1707515" y="1297686"/>
                  </a:lnTo>
                  <a:lnTo>
                    <a:pt x="0" y="1297686"/>
                  </a:lnTo>
                  <a:lnTo>
                    <a:pt x="0" y="0"/>
                  </a:lnTo>
                  <a:close/>
                </a:path>
              </a:pathLst>
            </a:custGeom>
            <a:blipFill>
              <a:blip r:embed="rId11"/>
              <a:stretch>
                <a:fillRect t="-194" r="2" b="-194"/>
              </a:stretch>
            </a:blipFill>
          </p:spPr>
        </p:sp>
      </p:grpSp>
      <p:grpSp>
        <p:nvGrpSpPr>
          <p:cNvPr id="10" name="Group 10"/>
          <p:cNvGrpSpPr/>
          <p:nvPr/>
        </p:nvGrpSpPr>
        <p:grpSpPr>
          <a:xfrm>
            <a:off x="12851478" y="7822649"/>
            <a:ext cx="1525382" cy="1240575"/>
            <a:chOff x="0" y="0"/>
            <a:chExt cx="2033843" cy="1654100"/>
          </a:xfrm>
        </p:grpSpPr>
        <p:sp>
          <p:nvSpPr>
            <p:cNvPr id="11" name="Freeform 11"/>
            <p:cNvSpPr/>
            <p:nvPr/>
          </p:nvSpPr>
          <p:spPr>
            <a:xfrm>
              <a:off x="0" y="0"/>
              <a:ext cx="2033905" cy="1654048"/>
            </a:xfrm>
            <a:custGeom>
              <a:avLst/>
              <a:gdLst/>
              <a:ahLst/>
              <a:cxnLst/>
              <a:rect l="l" t="t" r="r" b="b"/>
              <a:pathLst>
                <a:path w="2033905" h="1654048">
                  <a:moveTo>
                    <a:pt x="0" y="0"/>
                  </a:moveTo>
                  <a:lnTo>
                    <a:pt x="2033905" y="0"/>
                  </a:lnTo>
                  <a:lnTo>
                    <a:pt x="2033905" y="1654048"/>
                  </a:lnTo>
                  <a:lnTo>
                    <a:pt x="0" y="1654048"/>
                  </a:lnTo>
                  <a:lnTo>
                    <a:pt x="0" y="0"/>
                  </a:lnTo>
                  <a:close/>
                </a:path>
              </a:pathLst>
            </a:custGeom>
            <a:blipFill>
              <a:blip r:embed="rId12"/>
              <a:stretch>
                <a:fillRect t="-23" r="3" b="-26"/>
              </a:stretch>
            </a:blipFill>
          </p:spPr>
        </p:sp>
      </p:grpSp>
      <p:grpSp>
        <p:nvGrpSpPr>
          <p:cNvPr id="12" name="Group 12"/>
          <p:cNvGrpSpPr/>
          <p:nvPr/>
        </p:nvGrpSpPr>
        <p:grpSpPr>
          <a:xfrm>
            <a:off x="17512753" y="2321513"/>
            <a:ext cx="1187335" cy="1187335"/>
            <a:chOff x="0" y="0"/>
            <a:chExt cx="1583113" cy="1583113"/>
          </a:xfrm>
        </p:grpSpPr>
        <p:sp>
          <p:nvSpPr>
            <p:cNvPr id="13" name="Freeform 13"/>
            <p:cNvSpPr/>
            <p:nvPr/>
          </p:nvSpPr>
          <p:spPr>
            <a:xfrm>
              <a:off x="0" y="0"/>
              <a:ext cx="1583055" cy="1583055"/>
            </a:xfrm>
            <a:custGeom>
              <a:avLst/>
              <a:gdLst/>
              <a:ahLst/>
              <a:cxnLst/>
              <a:rect l="l" t="t" r="r" b="b"/>
              <a:pathLst>
                <a:path w="1583055" h="1583055">
                  <a:moveTo>
                    <a:pt x="0" y="0"/>
                  </a:moveTo>
                  <a:lnTo>
                    <a:pt x="1583055" y="0"/>
                  </a:lnTo>
                  <a:lnTo>
                    <a:pt x="1583055" y="1583055"/>
                  </a:lnTo>
                  <a:lnTo>
                    <a:pt x="0" y="1583055"/>
                  </a:lnTo>
                  <a:lnTo>
                    <a:pt x="0" y="0"/>
                  </a:lnTo>
                  <a:close/>
                </a:path>
              </a:pathLst>
            </a:custGeom>
            <a:blipFill>
              <a:blip r:embed="rId13"/>
              <a:stretch>
                <a:fillRect l="-800" r="-803" b="-3"/>
              </a:stretch>
            </a:blipFill>
          </p:spPr>
        </p:sp>
      </p:grpSp>
      <p:sp>
        <p:nvSpPr>
          <p:cNvPr id="14" name="TextBox 14"/>
          <p:cNvSpPr txBox="1"/>
          <p:nvPr/>
        </p:nvSpPr>
        <p:spPr>
          <a:xfrm>
            <a:off x="590571" y="372272"/>
            <a:ext cx="5801499" cy="971550"/>
          </a:xfrm>
          <a:prstGeom prst="rect">
            <a:avLst/>
          </a:prstGeom>
        </p:spPr>
        <p:txBody>
          <a:bodyPr lIns="0" tIns="0" rIns="0" bIns="0" rtlCol="0" anchor="t">
            <a:spAutoFit/>
          </a:bodyPr>
          <a:lstStyle/>
          <a:p>
            <a:pPr algn="l">
              <a:lnSpc>
                <a:spcPts val="7522"/>
              </a:lnSpc>
            </a:pPr>
            <a:r>
              <a:rPr lang="en-US" sz="6267">
                <a:solidFill>
                  <a:srgbClr val="FFFFFF"/>
                </a:solidFill>
                <a:latin typeface="Now Bold"/>
              </a:rPr>
              <a:t>VALUES</a:t>
            </a:r>
          </a:p>
        </p:txBody>
      </p:sp>
      <p:sp>
        <p:nvSpPr>
          <p:cNvPr id="15" name="TextBox 15"/>
          <p:cNvSpPr txBox="1"/>
          <p:nvPr/>
        </p:nvSpPr>
        <p:spPr>
          <a:xfrm>
            <a:off x="111744" y="2613437"/>
            <a:ext cx="957654" cy="814783"/>
          </a:xfrm>
          <a:prstGeom prst="rect">
            <a:avLst/>
          </a:prstGeom>
        </p:spPr>
        <p:txBody>
          <a:bodyPr lIns="0" tIns="0" rIns="0" bIns="0" rtlCol="0" anchor="t">
            <a:spAutoFit/>
          </a:bodyPr>
          <a:lstStyle/>
          <a:p>
            <a:pPr algn="ctr">
              <a:lnSpc>
                <a:spcPts val="6013"/>
              </a:lnSpc>
            </a:pPr>
            <a:r>
              <a:rPr lang="en-US" sz="4357">
                <a:solidFill>
                  <a:srgbClr val="4BD1FB"/>
                </a:solidFill>
                <a:latin typeface="DM Sans Bold"/>
              </a:rPr>
              <a:t>01</a:t>
            </a:r>
          </a:p>
        </p:txBody>
      </p:sp>
      <p:sp>
        <p:nvSpPr>
          <p:cNvPr id="16" name="TextBox 16"/>
          <p:cNvSpPr txBox="1"/>
          <p:nvPr/>
        </p:nvSpPr>
        <p:spPr>
          <a:xfrm>
            <a:off x="111744" y="5317083"/>
            <a:ext cx="957654" cy="814783"/>
          </a:xfrm>
          <a:prstGeom prst="rect">
            <a:avLst/>
          </a:prstGeom>
        </p:spPr>
        <p:txBody>
          <a:bodyPr lIns="0" tIns="0" rIns="0" bIns="0" rtlCol="0" anchor="t">
            <a:spAutoFit/>
          </a:bodyPr>
          <a:lstStyle/>
          <a:p>
            <a:pPr algn="ctr">
              <a:lnSpc>
                <a:spcPts val="6013"/>
              </a:lnSpc>
            </a:pPr>
            <a:r>
              <a:rPr lang="en-US" sz="4357">
                <a:solidFill>
                  <a:srgbClr val="4BD1FB"/>
                </a:solidFill>
                <a:latin typeface="DM Sans Bold"/>
              </a:rPr>
              <a:t>02</a:t>
            </a:r>
          </a:p>
        </p:txBody>
      </p:sp>
      <p:sp>
        <p:nvSpPr>
          <p:cNvPr id="17" name="TextBox 17"/>
          <p:cNvSpPr txBox="1"/>
          <p:nvPr/>
        </p:nvSpPr>
        <p:spPr>
          <a:xfrm>
            <a:off x="2533666" y="6626599"/>
            <a:ext cx="957654" cy="814783"/>
          </a:xfrm>
          <a:prstGeom prst="rect">
            <a:avLst/>
          </a:prstGeom>
        </p:spPr>
        <p:txBody>
          <a:bodyPr lIns="0" tIns="0" rIns="0" bIns="0" rtlCol="0" anchor="t">
            <a:spAutoFit/>
          </a:bodyPr>
          <a:lstStyle/>
          <a:p>
            <a:pPr algn="ctr">
              <a:lnSpc>
                <a:spcPts val="6013"/>
              </a:lnSpc>
            </a:pPr>
            <a:r>
              <a:rPr lang="en-US" sz="4357">
                <a:solidFill>
                  <a:srgbClr val="4BD1FB"/>
                </a:solidFill>
                <a:latin typeface="DM Sans Bold"/>
              </a:rPr>
              <a:t>03</a:t>
            </a:r>
          </a:p>
        </p:txBody>
      </p:sp>
      <p:sp>
        <p:nvSpPr>
          <p:cNvPr id="18" name="TextBox 18"/>
          <p:cNvSpPr txBox="1"/>
          <p:nvPr/>
        </p:nvSpPr>
        <p:spPr>
          <a:xfrm>
            <a:off x="2687955" y="1172372"/>
            <a:ext cx="8678831" cy="858796"/>
          </a:xfrm>
          <a:prstGeom prst="rect">
            <a:avLst/>
          </a:prstGeom>
        </p:spPr>
        <p:txBody>
          <a:bodyPr lIns="0" tIns="0" rIns="0" bIns="0" rtlCol="0" anchor="t">
            <a:spAutoFit/>
          </a:bodyPr>
          <a:lstStyle/>
          <a:p>
            <a:pPr algn="l">
              <a:lnSpc>
                <a:spcPts val="6230"/>
              </a:lnSpc>
            </a:pPr>
            <a:r>
              <a:rPr lang="en-US" sz="4515">
                <a:solidFill>
                  <a:srgbClr val="FFFFFF"/>
                </a:solidFill>
                <a:latin typeface="DM Sans Bold"/>
              </a:rPr>
              <a:t>OUR PRODUCTS AND SERVICES</a:t>
            </a:r>
          </a:p>
        </p:txBody>
      </p:sp>
      <p:grpSp>
        <p:nvGrpSpPr>
          <p:cNvPr id="19" name="Group 19"/>
          <p:cNvGrpSpPr/>
          <p:nvPr/>
        </p:nvGrpSpPr>
        <p:grpSpPr>
          <a:xfrm>
            <a:off x="15128164" y="-2586935"/>
            <a:ext cx="5956513" cy="5956513"/>
            <a:chOff x="0" y="0"/>
            <a:chExt cx="7942017" cy="7942017"/>
          </a:xfrm>
        </p:grpSpPr>
        <p:sp>
          <p:nvSpPr>
            <p:cNvPr id="20" name="Freeform 20"/>
            <p:cNvSpPr/>
            <p:nvPr/>
          </p:nvSpPr>
          <p:spPr>
            <a:xfrm>
              <a:off x="0" y="0"/>
              <a:ext cx="7942072" cy="7942072"/>
            </a:xfrm>
            <a:custGeom>
              <a:avLst/>
              <a:gdLst/>
              <a:ahLst/>
              <a:cxnLst/>
              <a:rect l="l" t="t" r="r" b="b"/>
              <a:pathLst>
                <a:path w="7942072" h="7942072">
                  <a:moveTo>
                    <a:pt x="0" y="0"/>
                  </a:moveTo>
                  <a:lnTo>
                    <a:pt x="7942072" y="0"/>
                  </a:lnTo>
                  <a:lnTo>
                    <a:pt x="7942072" y="7942072"/>
                  </a:lnTo>
                  <a:lnTo>
                    <a:pt x="0" y="7942072"/>
                  </a:lnTo>
                  <a:lnTo>
                    <a:pt x="0" y="0"/>
                  </a:lnTo>
                  <a:close/>
                </a:path>
              </a:pathLst>
            </a:custGeom>
            <a:blipFill>
              <a:blip r:embed="rId14"/>
              <a:stretch>
                <a:fillRect l="-79" r="-79"/>
              </a:stretch>
            </a:blipFill>
          </p:spPr>
        </p:sp>
      </p:grpSp>
      <p:grpSp>
        <p:nvGrpSpPr>
          <p:cNvPr id="21" name="Group 21"/>
          <p:cNvGrpSpPr/>
          <p:nvPr/>
        </p:nvGrpSpPr>
        <p:grpSpPr>
          <a:xfrm>
            <a:off x="111744" y="8442936"/>
            <a:ext cx="1568995" cy="1493095"/>
            <a:chOff x="0" y="0"/>
            <a:chExt cx="2091993" cy="1990794"/>
          </a:xfrm>
        </p:grpSpPr>
        <p:sp>
          <p:nvSpPr>
            <p:cNvPr id="22" name="Freeform 22"/>
            <p:cNvSpPr/>
            <p:nvPr/>
          </p:nvSpPr>
          <p:spPr>
            <a:xfrm>
              <a:off x="0" y="0"/>
              <a:ext cx="2092023" cy="1990823"/>
            </a:xfrm>
            <a:custGeom>
              <a:avLst/>
              <a:gdLst/>
              <a:ahLst/>
              <a:cxnLst/>
              <a:rect l="l" t="t" r="r" b="b"/>
              <a:pathLst>
                <a:path w="2092023" h="1990823">
                  <a:moveTo>
                    <a:pt x="0" y="0"/>
                  </a:moveTo>
                  <a:lnTo>
                    <a:pt x="2092023" y="0"/>
                  </a:lnTo>
                  <a:lnTo>
                    <a:pt x="2092023" y="1990823"/>
                  </a:lnTo>
                  <a:lnTo>
                    <a:pt x="0" y="1990823"/>
                  </a:lnTo>
                  <a:lnTo>
                    <a:pt x="0" y="0"/>
                  </a:lnTo>
                  <a:close/>
                </a:path>
              </a:pathLst>
            </a:custGeom>
            <a:blipFill>
              <a:blip r:embed="rId14"/>
              <a:stretch>
                <a:fillRect l="-1" t="-2542" b="-2541"/>
              </a:stretch>
            </a:blipFill>
          </p:spPr>
        </p:sp>
      </p:grpSp>
      <p:sp>
        <p:nvSpPr>
          <p:cNvPr id="23" name="TextBox 23"/>
          <p:cNvSpPr txBox="1"/>
          <p:nvPr/>
        </p:nvSpPr>
        <p:spPr>
          <a:xfrm>
            <a:off x="1237389" y="2369859"/>
            <a:ext cx="13552460" cy="3063490"/>
          </a:xfrm>
          <a:prstGeom prst="rect">
            <a:avLst/>
          </a:prstGeom>
        </p:spPr>
        <p:txBody>
          <a:bodyPr lIns="0" tIns="0" rIns="0" bIns="0" rtlCol="0" anchor="t">
            <a:spAutoFit/>
          </a:bodyPr>
          <a:lstStyle/>
          <a:p>
            <a:pPr algn="l">
              <a:lnSpc>
                <a:spcPts val="4653"/>
              </a:lnSpc>
            </a:pPr>
            <a:r>
              <a:rPr lang="en-US" sz="3372">
                <a:solidFill>
                  <a:srgbClr val="56AEFF"/>
                </a:solidFill>
                <a:latin typeface="DM Sans Bold"/>
              </a:rPr>
              <a:t>CORPORATE BANKING </a:t>
            </a:r>
          </a:p>
          <a:p>
            <a:pPr algn="l">
              <a:lnSpc>
                <a:spcPts val="3825"/>
              </a:lnSpc>
            </a:pPr>
            <a:r>
              <a:rPr lang="en-US" sz="2771">
                <a:solidFill>
                  <a:srgbClr val="FFFFFF"/>
                </a:solidFill>
                <a:latin typeface="DM Sans Bold"/>
              </a:rPr>
              <a:t>       iGTB creates financial technologies that help banks lead businesses onto the path of growth and success. Our solutions help move the banking world forward, because that’s what happens when the world knows it has financial institutions to rely on.</a:t>
            </a:r>
          </a:p>
          <a:p>
            <a:pPr algn="l">
              <a:lnSpc>
                <a:spcPts val="3825"/>
              </a:lnSpc>
            </a:pPr>
            <a:endParaRPr lang="en-US" sz="2771">
              <a:solidFill>
                <a:srgbClr val="FFFFFF"/>
              </a:solidFill>
              <a:latin typeface="DM Sans Bold"/>
            </a:endParaRPr>
          </a:p>
        </p:txBody>
      </p:sp>
      <p:grpSp>
        <p:nvGrpSpPr>
          <p:cNvPr id="24" name="Group 24"/>
          <p:cNvGrpSpPr/>
          <p:nvPr/>
        </p:nvGrpSpPr>
        <p:grpSpPr>
          <a:xfrm>
            <a:off x="1404564" y="6084241"/>
            <a:ext cx="633745" cy="47625"/>
            <a:chOff x="0" y="0"/>
            <a:chExt cx="844993" cy="63500"/>
          </a:xfrm>
        </p:grpSpPr>
        <p:sp>
          <p:nvSpPr>
            <p:cNvPr id="25" name="Freeform 25"/>
            <p:cNvSpPr/>
            <p:nvPr/>
          </p:nvSpPr>
          <p:spPr>
            <a:xfrm>
              <a:off x="31750" y="0"/>
              <a:ext cx="781431" cy="63500"/>
            </a:xfrm>
            <a:custGeom>
              <a:avLst/>
              <a:gdLst/>
              <a:ahLst/>
              <a:cxnLst/>
              <a:rect l="l" t="t" r="r" b="b"/>
              <a:pathLst>
                <a:path w="781431" h="63500">
                  <a:moveTo>
                    <a:pt x="781431" y="63500"/>
                  </a:moveTo>
                  <a:lnTo>
                    <a:pt x="0" y="63500"/>
                  </a:lnTo>
                  <a:lnTo>
                    <a:pt x="0" y="0"/>
                  </a:lnTo>
                  <a:lnTo>
                    <a:pt x="781431" y="0"/>
                  </a:lnTo>
                  <a:close/>
                </a:path>
              </a:pathLst>
            </a:custGeom>
            <a:solidFill>
              <a:srgbClr val="4BD1FB"/>
            </a:solidFill>
          </p:spPr>
        </p:sp>
      </p:grpSp>
      <p:grpSp>
        <p:nvGrpSpPr>
          <p:cNvPr id="26" name="Group 26"/>
          <p:cNvGrpSpPr/>
          <p:nvPr/>
        </p:nvGrpSpPr>
        <p:grpSpPr>
          <a:xfrm>
            <a:off x="2664142" y="7747338"/>
            <a:ext cx="633745" cy="47625"/>
            <a:chOff x="0" y="0"/>
            <a:chExt cx="844993" cy="63500"/>
          </a:xfrm>
        </p:grpSpPr>
        <p:sp>
          <p:nvSpPr>
            <p:cNvPr id="27" name="Freeform 27"/>
            <p:cNvSpPr/>
            <p:nvPr/>
          </p:nvSpPr>
          <p:spPr>
            <a:xfrm>
              <a:off x="31750" y="0"/>
              <a:ext cx="781431" cy="63500"/>
            </a:xfrm>
            <a:custGeom>
              <a:avLst/>
              <a:gdLst/>
              <a:ahLst/>
              <a:cxnLst/>
              <a:rect l="l" t="t" r="r" b="b"/>
              <a:pathLst>
                <a:path w="781431" h="63500">
                  <a:moveTo>
                    <a:pt x="781431" y="63500"/>
                  </a:moveTo>
                  <a:lnTo>
                    <a:pt x="0" y="63500"/>
                  </a:lnTo>
                  <a:lnTo>
                    <a:pt x="0" y="0"/>
                  </a:lnTo>
                  <a:lnTo>
                    <a:pt x="781431" y="0"/>
                  </a:lnTo>
                  <a:close/>
                </a:path>
              </a:pathLst>
            </a:custGeom>
            <a:solidFill>
              <a:srgbClr val="4BD1FB"/>
            </a:solidFill>
          </p:spPr>
        </p:sp>
      </p:grpSp>
      <p:sp>
        <p:nvSpPr>
          <p:cNvPr id="28" name="TextBox 28"/>
          <p:cNvSpPr txBox="1"/>
          <p:nvPr/>
        </p:nvSpPr>
        <p:spPr>
          <a:xfrm>
            <a:off x="1163725" y="5277919"/>
            <a:ext cx="13699789" cy="3806787"/>
          </a:xfrm>
          <a:prstGeom prst="rect">
            <a:avLst/>
          </a:prstGeom>
        </p:spPr>
        <p:txBody>
          <a:bodyPr lIns="0" tIns="0" rIns="0" bIns="0" rtlCol="0" anchor="t">
            <a:spAutoFit/>
          </a:bodyPr>
          <a:lstStyle/>
          <a:p>
            <a:pPr algn="l">
              <a:lnSpc>
                <a:spcPts val="5019"/>
              </a:lnSpc>
            </a:pPr>
            <a:r>
              <a:rPr lang="en-US" sz="3281" dirty="0">
                <a:solidFill>
                  <a:srgbClr val="56AEFF"/>
                </a:solidFill>
                <a:latin typeface="DM Sans Bold"/>
              </a:rPr>
              <a:t>CONSUMER BANKING  </a:t>
            </a:r>
          </a:p>
          <a:p>
            <a:pPr algn="l">
              <a:lnSpc>
                <a:spcPts val="4255"/>
              </a:lnSpc>
            </a:pPr>
            <a:r>
              <a:rPr lang="en-US" sz="2781" dirty="0">
                <a:solidFill>
                  <a:srgbClr val="FFFFFF"/>
                </a:solidFill>
                <a:latin typeface="DM Sans Bold"/>
              </a:rPr>
              <a:t>       At  </a:t>
            </a:r>
            <a:r>
              <a:rPr lang="en-US" sz="2781" dirty="0" err="1">
                <a:solidFill>
                  <a:srgbClr val="FFFFFF"/>
                </a:solidFill>
                <a:latin typeface="DM Sans Bold"/>
              </a:rPr>
              <a:t>iGCB</a:t>
            </a:r>
            <a:r>
              <a:rPr lang="en-US" sz="2781" dirty="0">
                <a:solidFill>
                  <a:srgbClr val="FFFFFF"/>
                </a:solidFill>
                <a:latin typeface="DM Sans Bold"/>
              </a:rPr>
              <a:t>  ,the Retail and Central Banking Solutions arm of Intellect, offers an end-to-end Contextual Banking suite for retail and corporate banking across Core, Lending, Cards, Wealth and Central Banking. It is a unique blend of integrated functionality and agility, made possible by its microservices-based, API-first, cloud-native architecture, which has powerful Olive Fabric capabilities.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569E"/>
        </a:solidFill>
        <a:effectLst/>
      </p:bgPr>
    </p:bg>
    <p:spTree>
      <p:nvGrpSpPr>
        <p:cNvPr id="1" name=""/>
        <p:cNvGrpSpPr/>
        <p:nvPr/>
      </p:nvGrpSpPr>
      <p:grpSpPr>
        <a:xfrm>
          <a:off x="0" y="0"/>
          <a:ext cx="0" cy="0"/>
          <a:chOff x="0" y="0"/>
          <a:chExt cx="0" cy="0"/>
        </a:xfrm>
      </p:grpSpPr>
      <p:grpSp>
        <p:nvGrpSpPr>
          <p:cNvPr id="2" name="Group 2"/>
          <p:cNvGrpSpPr/>
          <p:nvPr/>
        </p:nvGrpSpPr>
        <p:grpSpPr>
          <a:xfrm>
            <a:off x="0" y="-3827718"/>
            <a:ext cx="18288000" cy="7744271"/>
            <a:chOff x="0" y="0"/>
            <a:chExt cx="24384000" cy="10325695"/>
          </a:xfrm>
        </p:grpSpPr>
        <p:sp>
          <p:nvSpPr>
            <p:cNvPr id="3" name="Freeform 3"/>
            <p:cNvSpPr/>
            <p:nvPr/>
          </p:nvSpPr>
          <p:spPr>
            <a:xfrm>
              <a:off x="0" y="0"/>
              <a:ext cx="24384000" cy="10325735"/>
            </a:xfrm>
            <a:custGeom>
              <a:avLst/>
              <a:gdLst/>
              <a:ahLst/>
              <a:cxnLst/>
              <a:rect l="l" t="t" r="r" b="b"/>
              <a:pathLst>
                <a:path w="24384000" h="10325735">
                  <a:moveTo>
                    <a:pt x="0" y="0"/>
                  </a:moveTo>
                  <a:lnTo>
                    <a:pt x="24384000" y="0"/>
                  </a:lnTo>
                  <a:lnTo>
                    <a:pt x="24384000" y="10325735"/>
                  </a:lnTo>
                  <a:lnTo>
                    <a:pt x="0" y="10325735"/>
                  </a:lnTo>
                  <a:lnTo>
                    <a:pt x="0" y="0"/>
                  </a:lnTo>
                  <a:close/>
                </a:path>
              </a:pathLst>
            </a:custGeom>
            <a:blipFill>
              <a:blip r:embed="rId2"/>
              <a:stretch>
                <a:fillRect t="-28716" b="-28715"/>
              </a:stretch>
            </a:blipFill>
          </p:spPr>
        </p:sp>
      </p:grpSp>
      <p:grpSp>
        <p:nvGrpSpPr>
          <p:cNvPr id="4" name="Group 4"/>
          <p:cNvGrpSpPr/>
          <p:nvPr/>
        </p:nvGrpSpPr>
        <p:grpSpPr>
          <a:xfrm>
            <a:off x="9144000" y="5456292"/>
            <a:ext cx="38100" cy="3563907"/>
            <a:chOff x="0" y="0"/>
            <a:chExt cx="50800" cy="4751876"/>
          </a:xfrm>
        </p:grpSpPr>
        <p:sp>
          <p:nvSpPr>
            <p:cNvPr id="5" name="Freeform 5"/>
            <p:cNvSpPr/>
            <p:nvPr/>
          </p:nvSpPr>
          <p:spPr>
            <a:xfrm>
              <a:off x="0" y="25400"/>
              <a:ext cx="50800" cy="4701032"/>
            </a:xfrm>
            <a:custGeom>
              <a:avLst/>
              <a:gdLst/>
              <a:ahLst/>
              <a:cxnLst/>
              <a:rect l="l" t="t" r="r" b="b"/>
              <a:pathLst>
                <a:path w="50800" h="4701032">
                  <a:moveTo>
                    <a:pt x="50800" y="0"/>
                  </a:moveTo>
                  <a:lnTo>
                    <a:pt x="50800" y="4701032"/>
                  </a:lnTo>
                  <a:lnTo>
                    <a:pt x="0" y="4701032"/>
                  </a:lnTo>
                  <a:lnTo>
                    <a:pt x="0" y="0"/>
                  </a:lnTo>
                  <a:close/>
                </a:path>
              </a:pathLst>
            </a:custGeom>
            <a:solidFill>
              <a:srgbClr val="FFFFFF"/>
            </a:solidFill>
          </p:spPr>
        </p:sp>
      </p:grpSp>
      <p:grpSp>
        <p:nvGrpSpPr>
          <p:cNvPr id="6" name="Group 6"/>
          <p:cNvGrpSpPr/>
          <p:nvPr/>
        </p:nvGrpSpPr>
        <p:grpSpPr>
          <a:xfrm>
            <a:off x="885615" y="9754338"/>
            <a:ext cx="16706474" cy="38100"/>
            <a:chOff x="0" y="0"/>
            <a:chExt cx="22275299" cy="50800"/>
          </a:xfrm>
        </p:grpSpPr>
        <p:sp>
          <p:nvSpPr>
            <p:cNvPr id="7" name="Freeform 7"/>
            <p:cNvSpPr/>
            <p:nvPr/>
          </p:nvSpPr>
          <p:spPr>
            <a:xfrm>
              <a:off x="25400" y="0"/>
              <a:ext cx="22224492" cy="50800"/>
            </a:xfrm>
            <a:custGeom>
              <a:avLst/>
              <a:gdLst/>
              <a:ahLst/>
              <a:cxnLst/>
              <a:rect l="l" t="t" r="r" b="b"/>
              <a:pathLst>
                <a:path w="22224492" h="50800">
                  <a:moveTo>
                    <a:pt x="22224492" y="50800"/>
                  </a:moveTo>
                  <a:lnTo>
                    <a:pt x="0" y="50800"/>
                  </a:lnTo>
                  <a:lnTo>
                    <a:pt x="0" y="0"/>
                  </a:lnTo>
                  <a:lnTo>
                    <a:pt x="22224492" y="0"/>
                  </a:lnTo>
                  <a:close/>
                </a:path>
              </a:pathLst>
            </a:custGeom>
            <a:solidFill>
              <a:srgbClr val="FFFFFF"/>
            </a:solidFill>
          </p:spPr>
        </p:sp>
      </p:grpSp>
      <p:sp>
        <p:nvSpPr>
          <p:cNvPr id="8" name="TextBox 8"/>
          <p:cNvSpPr txBox="1"/>
          <p:nvPr/>
        </p:nvSpPr>
        <p:spPr>
          <a:xfrm>
            <a:off x="3048694" y="4165981"/>
            <a:ext cx="12190613" cy="647700"/>
          </a:xfrm>
          <a:prstGeom prst="rect">
            <a:avLst/>
          </a:prstGeom>
        </p:spPr>
        <p:txBody>
          <a:bodyPr lIns="0" tIns="0" rIns="0" bIns="0" rtlCol="0" anchor="t">
            <a:spAutoFit/>
          </a:bodyPr>
          <a:lstStyle/>
          <a:p>
            <a:pPr algn="ctr">
              <a:lnSpc>
                <a:spcPts val="5246"/>
              </a:lnSpc>
            </a:pPr>
            <a:r>
              <a:rPr lang="en-US" sz="4373">
                <a:solidFill>
                  <a:srgbClr val="FFFFFF"/>
                </a:solidFill>
                <a:latin typeface="Now Bold"/>
              </a:rPr>
              <a:t>PRODUCT SERVICES</a:t>
            </a:r>
          </a:p>
        </p:txBody>
      </p:sp>
      <p:sp>
        <p:nvSpPr>
          <p:cNvPr id="9" name="TextBox 9"/>
          <p:cNvSpPr txBox="1"/>
          <p:nvPr/>
        </p:nvSpPr>
        <p:spPr>
          <a:xfrm>
            <a:off x="9841858" y="5859606"/>
            <a:ext cx="7746765" cy="3465750"/>
          </a:xfrm>
          <a:prstGeom prst="rect">
            <a:avLst/>
          </a:prstGeom>
        </p:spPr>
        <p:txBody>
          <a:bodyPr lIns="0" tIns="0" rIns="0" bIns="0" rtlCol="0" anchor="t">
            <a:spAutoFit/>
          </a:bodyPr>
          <a:lstStyle/>
          <a:p>
            <a:pPr marL="738672" lvl="2" indent="-246224" algn="l">
              <a:lnSpc>
                <a:spcPts val="4524"/>
              </a:lnSpc>
              <a:buFont typeface="Arial"/>
              <a:buChar char="⚬"/>
            </a:pPr>
            <a:r>
              <a:rPr lang="en-US" sz="3231" spc="-80">
                <a:solidFill>
                  <a:srgbClr val="FFFFFF"/>
                </a:solidFill>
                <a:latin typeface="Canva Sans"/>
              </a:rPr>
              <a:t>CORE BANKING</a:t>
            </a:r>
          </a:p>
          <a:p>
            <a:pPr marL="738672" lvl="2" indent="-246224" algn="l">
              <a:lnSpc>
                <a:spcPts val="4524"/>
              </a:lnSpc>
              <a:buFont typeface="Arial"/>
              <a:buChar char="⚬"/>
            </a:pPr>
            <a:r>
              <a:rPr lang="en-US" sz="3231" spc="-80">
                <a:solidFill>
                  <a:srgbClr val="FFFFFF"/>
                </a:solidFill>
                <a:latin typeface="Canva Sans"/>
              </a:rPr>
              <a:t>DIGITAL BANKING SOLUTIONS</a:t>
            </a:r>
          </a:p>
          <a:p>
            <a:pPr marL="738672" lvl="2" indent="-246224" algn="l">
              <a:lnSpc>
                <a:spcPts val="4524"/>
              </a:lnSpc>
              <a:buFont typeface="Arial"/>
              <a:buChar char="⚬"/>
            </a:pPr>
            <a:r>
              <a:rPr lang="en-US" sz="3231" spc="-80">
                <a:solidFill>
                  <a:srgbClr val="FFFFFF"/>
                </a:solidFill>
                <a:latin typeface="Canva Sans"/>
              </a:rPr>
              <a:t>BROKERAGE SOLUTIONS</a:t>
            </a:r>
          </a:p>
          <a:p>
            <a:pPr marL="738672" lvl="2" indent="-246224" algn="l">
              <a:lnSpc>
                <a:spcPts val="4524"/>
              </a:lnSpc>
              <a:buFont typeface="Arial"/>
              <a:buChar char="⚬"/>
            </a:pPr>
            <a:r>
              <a:rPr lang="en-US" sz="3231" spc="-80">
                <a:solidFill>
                  <a:srgbClr val="FFFFFF"/>
                </a:solidFill>
                <a:latin typeface="Canva Sans"/>
              </a:rPr>
              <a:t>LENDING SOLUTIONS</a:t>
            </a:r>
          </a:p>
          <a:p>
            <a:pPr marL="738672" lvl="2" indent="-246224" algn="l">
              <a:lnSpc>
                <a:spcPts val="4524"/>
              </a:lnSpc>
              <a:buFont typeface="Arial"/>
              <a:buChar char="⚬"/>
            </a:pPr>
            <a:r>
              <a:rPr lang="en-US" sz="3231" spc="-80">
                <a:solidFill>
                  <a:srgbClr val="FFFFFF"/>
                </a:solidFill>
                <a:latin typeface="Canva Sans"/>
              </a:rPr>
              <a:t>INTELLECT CAPITAL CUBE</a:t>
            </a:r>
          </a:p>
          <a:p>
            <a:pPr marL="738672" lvl="2" indent="-246224" algn="l">
              <a:lnSpc>
                <a:spcPts val="4524"/>
              </a:lnSpc>
            </a:pPr>
            <a:endParaRPr lang="en-US" sz="3231" spc="-80">
              <a:solidFill>
                <a:srgbClr val="FFFFFF"/>
              </a:solidFill>
              <a:latin typeface="Canva Sans"/>
            </a:endParaRPr>
          </a:p>
        </p:txBody>
      </p:sp>
      <p:sp>
        <p:nvSpPr>
          <p:cNvPr id="10" name="TextBox 10"/>
          <p:cNvSpPr txBox="1"/>
          <p:nvPr/>
        </p:nvSpPr>
        <p:spPr>
          <a:xfrm>
            <a:off x="2159256" y="5084840"/>
            <a:ext cx="5534737" cy="647653"/>
          </a:xfrm>
          <a:prstGeom prst="rect">
            <a:avLst/>
          </a:prstGeom>
        </p:spPr>
        <p:txBody>
          <a:bodyPr lIns="0" tIns="0" rIns="0" bIns="0" rtlCol="0" anchor="t">
            <a:spAutoFit/>
          </a:bodyPr>
          <a:lstStyle/>
          <a:p>
            <a:pPr algn="l">
              <a:lnSpc>
                <a:spcPts val="4727"/>
              </a:lnSpc>
            </a:pPr>
            <a:r>
              <a:rPr lang="en-US" sz="3376" spc="110">
                <a:solidFill>
                  <a:srgbClr val="FFFFFF"/>
                </a:solidFill>
                <a:latin typeface="Canva Sans Bold"/>
              </a:rPr>
              <a:t>CORPORATE BANKING</a:t>
            </a:r>
          </a:p>
        </p:txBody>
      </p:sp>
      <p:sp>
        <p:nvSpPr>
          <p:cNvPr id="11" name="TextBox 11"/>
          <p:cNvSpPr txBox="1"/>
          <p:nvPr/>
        </p:nvSpPr>
        <p:spPr>
          <a:xfrm>
            <a:off x="904665" y="5999193"/>
            <a:ext cx="8043919" cy="3563731"/>
          </a:xfrm>
          <a:prstGeom prst="rect">
            <a:avLst/>
          </a:prstGeom>
        </p:spPr>
        <p:txBody>
          <a:bodyPr lIns="0" tIns="0" rIns="0" bIns="0" rtlCol="0" anchor="t">
            <a:spAutoFit/>
          </a:bodyPr>
          <a:lstStyle/>
          <a:p>
            <a:pPr marL="724727" lvl="2" indent="-241576" algn="l">
              <a:lnSpc>
                <a:spcPts val="4438"/>
              </a:lnSpc>
              <a:buFont typeface="Arial"/>
              <a:buChar char="⚬"/>
            </a:pPr>
            <a:r>
              <a:rPr lang="en-US" sz="3170" spc="-79">
                <a:solidFill>
                  <a:srgbClr val="FFFFFF"/>
                </a:solidFill>
                <a:latin typeface="Canva Sans"/>
              </a:rPr>
              <a:t>VIRTUAL  ACCOUNT</a:t>
            </a:r>
          </a:p>
          <a:p>
            <a:pPr marL="724727" lvl="2" indent="-241576" algn="l">
              <a:lnSpc>
                <a:spcPts val="4438"/>
              </a:lnSpc>
              <a:buFont typeface="Arial"/>
              <a:buChar char="⚬"/>
            </a:pPr>
            <a:r>
              <a:rPr lang="en-US" sz="3170" spc="-79">
                <a:solidFill>
                  <a:srgbClr val="FFFFFF"/>
                </a:solidFill>
                <a:latin typeface="Canva Sans"/>
              </a:rPr>
              <a:t>CONTEXTUAL BANKING EXPERIENCE </a:t>
            </a:r>
          </a:p>
          <a:p>
            <a:pPr marL="724727" lvl="2" indent="-241576" algn="l">
              <a:lnSpc>
                <a:spcPts val="4438"/>
              </a:lnSpc>
              <a:buFont typeface="Arial"/>
              <a:buChar char="⚬"/>
            </a:pPr>
            <a:r>
              <a:rPr lang="en-US" sz="3170" spc="-79">
                <a:solidFill>
                  <a:srgbClr val="FFFFFF"/>
                </a:solidFill>
                <a:latin typeface="Canva Sans"/>
              </a:rPr>
              <a:t>PAYMENT SOLUTIONS</a:t>
            </a:r>
          </a:p>
          <a:p>
            <a:pPr marL="724727" lvl="2" indent="-241576" algn="l">
              <a:lnSpc>
                <a:spcPts val="4438"/>
              </a:lnSpc>
              <a:buFont typeface="Arial"/>
              <a:buChar char="⚬"/>
            </a:pPr>
            <a:r>
              <a:rPr lang="en-US" sz="3170" spc="-79">
                <a:solidFill>
                  <a:srgbClr val="FFFFFF"/>
                </a:solidFill>
                <a:latin typeface="Canva Sans"/>
              </a:rPr>
              <a:t>CORPORATE TREASURERY EXCHANGE</a:t>
            </a:r>
          </a:p>
          <a:p>
            <a:pPr marL="724727" lvl="2" indent="-241576" algn="l">
              <a:lnSpc>
                <a:spcPts val="4438"/>
              </a:lnSpc>
              <a:buFont typeface="Arial"/>
              <a:buChar char="⚬"/>
            </a:pPr>
            <a:r>
              <a:rPr lang="en-US" sz="3170" spc="-79">
                <a:solidFill>
                  <a:srgbClr val="FFFFFF"/>
                </a:solidFill>
                <a:latin typeface="Canva Sans"/>
              </a:rPr>
              <a:t>PAY CASH</a:t>
            </a:r>
          </a:p>
          <a:p>
            <a:pPr marL="724727" lvl="2" indent="-241576" algn="l">
              <a:lnSpc>
                <a:spcPts val="2758"/>
              </a:lnSpc>
            </a:pPr>
            <a:endParaRPr lang="en-US" sz="3170" spc="-79">
              <a:solidFill>
                <a:srgbClr val="FFFFFF"/>
              </a:solidFill>
              <a:latin typeface="Canva Sans"/>
            </a:endParaRPr>
          </a:p>
          <a:p>
            <a:pPr marL="724727" lvl="2" indent="-241576" algn="l">
              <a:lnSpc>
                <a:spcPts val="2758"/>
              </a:lnSpc>
            </a:pPr>
            <a:endParaRPr lang="en-US" sz="3170" spc="-79">
              <a:solidFill>
                <a:srgbClr val="FFFFFF"/>
              </a:solidFill>
              <a:latin typeface="Canva Sans"/>
            </a:endParaRPr>
          </a:p>
        </p:txBody>
      </p:sp>
      <p:sp>
        <p:nvSpPr>
          <p:cNvPr id="12" name="TextBox 12"/>
          <p:cNvSpPr txBox="1"/>
          <p:nvPr/>
        </p:nvSpPr>
        <p:spPr>
          <a:xfrm>
            <a:off x="10947872" y="5011928"/>
            <a:ext cx="5534737" cy="647653"/>
          </a:xfrm>
          <a:prstGeom prst="rect">
            <a:avLst/>
          </a:prstGeom>
        </p:spPr>
        <p:txBody>
          <a:bodyPr lIns="0" tIns="0" rIns="0" bIns="0" rtlCol="0" anchor="t">
            <a:spAutoFit/>
          </a:bodyPr>
          <a:lstStyle/>
          <a:p>
            <a:pPr algn="l">
              <a:lnSpc>
                <a:spcPts val="4727"/>
              </a:lnSpc>
            </a:pPr>
            <a:r>
              <a:rPr lang="en-US" sz="3376" spc="110">
                <a:solidFill>
                  <a:srgbClr val="FFFFFF"/>
                </a:solidFill>
                <a:latin typeface="Canva Sans Bold"/>
              </a:rPr>
              <a:t>CONSUMER  BANKING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4000500" y="-4000500"/>
            <a:ext cx="10287000" cy="18288000"/>
            <a:chOff x="0" y="0"/>
            <a:chExt cx="13716000" cy="24384000"/>
          </a:xfrm>
        </p:grpSpPr>
        <p:sp>
          <p:nvSpPr>
            <p:cNvPr id="3" name="Freeform 3"/>
            <p:cNvSpPr/>
            <p:nvPr/>
          </p:nvSpPr>
          <p:spPr>
            <a:xfrm>
              <a:off x="0" y="0"/>
              <a:ext cx="13716000" cy="24384000"/>
            </a:xfrm>
            <a:custGeom>
              <a:avLst/>
              <a:gdLst/>
              <a:ahLst/>
              <a:cxnLst/>
              <a:rect l="l" t="t" r="r" b="b"/>
              <a:pathLst>
                <a:path w="13716000" h="24384000">
                  <a:moveTo>
                    <a:pt x="13716000" y="0"/>
                  </a:moveTo>
                  <a:lnTo>
                    <a:pt x="13716000" y="24384000"/>
                  </a:lnTo>
                  <a:lnTo>
                    <a:pt x="0" y="24384000"/>
                  </a:lnTo>
                  <a:lnTo>
                    <a:pt x="0" y="0"/>
                  </a:lnTo>
                  <a:lnTo>
                    <a:pt x="13716000" y="0"/>
                  </a:lnTo>
                  <a:close/>
                </a:path>
              </a:pathLst>
            </a:custGeom>
            <a:blipFill>
              <a:blip r:embed="rId2"/>
              <a:stretch>
                <a:fillRect l="-12829" r="-12829"/>
              </a:stretch>
            </a:blipFill>
          </p:spPr>
        </p:sp>
      </p:grpSp>
      <p:grpSp>
        <p:nvGrpSpPr>
          <p:cNvPr id="4" name="Group 4"/>
          <p:cNvGrpSpPr/>
          <p:nvPr/>
        </p:nvGrpSpPr>
        <p:grpSpPr>
          <a:xfrm rot="-10800000">
            <a:off x="5089891" y="1534674"/>
            <a:ext cx="12169409" cy="11646269"/>
            <a:chOff x="0" y="0"/>
            <a:chExt cx="16225879" cy="15528359"/>
          </a:xfrm>
        </p:grpSpPr>
        <p:sp>
          <p:nvSpPr>
            <p:cNvPr id="5" name="Freeform 5"/>
            <p:cNvSpPr/>
            <p:nvPr/>
          </p:nvSpPr>
          <p:spPr>
            <a:xfrm>
              <a:off x="0" y="0"/>
              <a:ext cx="16225901" cy="15528417"/>
            </a:xfrm>
            <a:custGeom>
              <a:avLst/>
              <a:gdLst/>
              <a:ahLst/>
              <a:cxnLst/>
              <a:rect l="l" t="t" r="r" b="b"/>
              <a:pathLst>
                <a:path w="16225901" h="15528417">
                  <a:moveTo>
                    <a:pt x="0" y="0"/>
                  </a:moveTo>
                  <a:lnTo>
                    <a:pt x="16225901" y="0"/>
                  </a:lnTo>
                  <a:lnTo>
                    <a:pt x="16225901" y="15528417"/>
                  </a:lnTo>
                  <a:lnTo>
                    <a:pt x="0" y="15528417"/>
                  </a:lnTo>
                  <a:lnTo>
                    <a:pt x="0" y="0"/>
                  </a:lnTo>
                  <a:close/>
                </a:path>
              </a:pathLst>
            </a:custGeom>
            <a:blipFill>
              <a:blip r:embed="rId3"/>
              <a:stretch>
                <a:fillRect l="-17369" r="-17369"/>
              </a:stretch>
            </a:blipFill>
          </p:spPr>
        </p:sp>
      </p:grpSp>
      <p:sp>
        <p:nvSpPr>
          <p:cNvPr id="6" name="Freeform 6"/>
          <p:cNvSpPr/>
          <p:nvPr/>
        </p:nvSpPr>
        <p:spPr>
          <a:xfrm>
            <a:off x="-2574538" y="-1041900"/>
            <a:ext cx="6600524" cy="12370800"/>
          </a:xfrm>
          <a:custGeom>
            <a:avLst/>
            <a:gdLst/>
            <a:ahLst/>
            <a:cxnLst/>
            <a:rect l="l" t="t" r="r" b="b"/>
            <a:pathLst>
              <a:path w="6600524" h="12370800">
                <a:moveTo>
                  <a:pt x="0" y="0"/>
                </a:moveTo>
                <a:lnTo>
                  <a:pt x="6600524" y="0"/>
                </a:lnTo>
                <a:lnTo>
                  <a:pt x="6600524" y="12370800"/>
                </a:lnTo>
                <a:lnTo>
                  <a:pt x="0" y="12370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7" name="Group 7"/>
          <p:cNvGrpSpPr/>
          <p:nvPr/>
        </p:nvGrpSpPr>
        <p:grpSpPr>
          <a:xfrm rot="5981493">
            <a:off x="-3446606" y="3804045"/>
            <a:ext cx="10051055" cy="3643507"/>
            <a:chOff x="0" y="0"/>
            <a:chExt cx="13401407" cy="4858009"/>
          </a:xfrm>
        </p:grpSpPr>
        <p:sp>
          <p:nvSpPr>
            <p:cNvPr id="8" name="Freeform 8"/>
            <p:cNvSpPr/>
            <p:nvPr/>
          </p:nvSpPr>
          <p:spPr>
            <a:xfrm>
              <a:off x="0" y="0"/>
              <a:ext cx="13401421" cy="4858004"/>
            </a:xfrm>
            <a:custGeom>
              <a:avLst/>
              <a:gdLst/>
              <a:ahLst/>
              <a:cxnLst/>
              <a:rect l="l" t="t" r="r" b="b"/>
              <a:pathLst>
                <a:path w="13401421" h="4858004">
                  <a:moveTo>
                    <a:pt x="0" y="0"/>
                  </a:moveTo>
                  <a:lnTo>
                    <a:pt x="13401421" y="0"/>
                  </a:lnTo>
                  <a:lnTo>
                    <a:pt x="13401421" y="4858004"/>
                  </a:lnTo>
                  <a:lnTo>
                    <a:pt x="0" y="4858004"/>
                  </a:lnTo>
                  <a:lnTo>
                    <a:pt x="0" y="0"/>
                  </a:lnTo>
                  <a:close/>
                </a:path>
              </a:pathLst>
            </a:custGeom>
            <a:blipFill>
              <a:blip r:embed="rId6"/>
              <a:stretch>
                <a:fillRect t="-78" b="-78"/>
              </a:stretch>
            </a:blipFill>
          </p:spPr>
        </p:sp>
      </p:grpSp>
      <p:sp>
        <p:nvSpPr>
          <p:cNvPr id="9" name="TextBox 9"/>
          <p:cNvSpPr txBox="1"/>
          <p:nvPr/>
        </p:nvSpPr>
        <p:spPr>
          <a:xfrm>
            <a:off x="9144000" y="-400050"/>
            <a:ext cx="9445318" cy="1934724"/>
          </a:xfrm>
          <a:prstGeom prst="rect">
            <a:avLst/>
          </a:prstGeom>
        </p:spPr>
        <p:txBody>
          <a:bodyPr lIns="0" tIns="0" rIns="0" bIns="0" rtlCol="0" anchor="t">
            <a:spAutoFit/>
          </a:bodyPr>
          <a:lstStyle/>
          <a:p>
            <a:pPr algn="l">
              <a:lnSpc>
                <a:spcPts val="14111"/>
              </a:lnSpc>
            </a:pPr>
            <a:r>
              <a:rPr lang="en-US" sz="10079">
                <a:solidFill>
                  <a:srgbClr val="FFFFFF"/>
                </a:solidFill>
                <a:latin typeface="Ara Hamah Alfidaa"/>
              </a:rPr>
              <a:t>eMACH.AI</a:t>
            </a:r>
          </a:p>
        </p:txBody>
      </p:sp>
      <p:sp>
        <p:nvSpPr>
          <p:cNvPr id="10" name="TextBox 10"/>
          <p:cNvSpPr txBox="1"/>
          <p:nvPr/>
        </p:nvSpPr>
        <p:spPr>
          <a:xfrm>
            <a:off x="8477178" y="3925256"/>
            <a:ext cx="4417992" cy="750402"/>
          </a:xfrm>
          <a:prstGeom prst="rect">
            <a:avLst/>
          </a:prstGeom>
        </p:spPr>
        <p:txBody>
          <a:bodyPr lIns="0" tIns="0" rIns="0" bIns="0" rtlCol="0" anchor="t">
            <a:spAutoFit/>
          </a:bodyPr>
          <a:lstStyle/>
          <a:p>
            <a:pPr algn="ctr">
              <a:lnSpc>
                <a:spcPts val="5364"/>
              </a:lnSpc>
            </a:pPr>
            <a:r>
              <a:rPr lang="en-US" sz="3831" spc="302">
                <a:solidFill>
                  <a:srgbClr val="232E54"/>
                </a:solidFill>
                <a:latin typeface="Tek Tall Arabic Bold"/>
              </a:rPr>
              <a:t>All About it</a:t>
            </a:r>
          </a:p>
        </p:txBody>
      </p:sp>
      <p:sp>
        <p:nvSpPr>
          <p:cNvPr id="11" name="TextBox 11"/>
          <p:cNvSpPr txBox="1"/>
          <p:nvPr/>
        </p:nvSpPr>
        <p:spPr>
          <a:xfrm>
            <a:off x="4609692" y="1174165"/>
            <a:ext cx="13129807" cy="9118549"/>
          </a:xfrm>
          <a:prstGeom prst="rect">
            <a:avLst/>
          </a:prstGeom>
        </p:spPr>
        <p:txBody>
          <a:bodyPr lIns="0" tIns="0" rIns="0" bIns="0" rtlCol="0" anchor="t">
            <a:spAutoFit/>
          </a:bodyPr>
          <a:lstStyle/>
          <a:p>
            <a:pPr marL="737944" lvl="2" indent="-245981" algn="l">
              <a:lnSpc>
                <a:spcPts val="4519"/>
              </a:lnSpc>
              <a:buFont typeface="Arial"/>
              <a:buChar char="⚬"/>
            </a:pPr>
            <a:r>
              <a:rPr lang="en-US" sz="3228" spc="25" dirty="0">
                <a:solidFill>
                  <a:srgbClr val="FFFFFF"/>
                </a:solidFill>
                <a:latin typeface="TT Chocolates"/>
              </a:rPr>
              <a:t>    eMACH.ai  IS OUR PRODUCT&amp; SERVICE a platform that focuses on providing open finance solutions to Banking and Financial Services Institutions. It emphasizes the importance of staying ahead in the competitive landscape by offering a platform that allows institutions to create their unique solutions.</a:t>
            </a:r>
          </a:p>
          <a:p>
            <a:pPr marL="737944" lvl="2" indent="-245981" algn="l">
              <a:lnSpc>
                <a:spcPts val="4519"/>
              </a:lnSpc>
            </a:pPr>
            <a:endParaRPr lang="en-US" sz="3228" spc="25" dirty="0">
              <a:solidFill>
                <a:srgbClr val="FFFFFF"/>
              </a:solidFill>
              <a:latin typeface="TT Chocolates"/>
            </a:endParaRPr>
          </a:p>
          <a:p>
            <a:pPr marL="737944" lvl="2" indent="-245981" algn="l">
              <a:lnSpc>
                <a:spcPts val="4519"/>
              </a:lnSpc>
              <a:buFont typeface="Arial"/>
              <a:buChar char="⚬"/>
            </a:pPr>
            <a:r>
              <a:rPr lang="en-US" sz="3228" spc="25" dirty="0">
                <a:solidFill>
                  <a:srgbClr val="FFFFFF"/>
                </a:solidFill>
                <a:latin typeface="TT Chocolates"/>
              </a:rPr>
              <a:t>    The platform seems to be built on the principles of Events, Microservices, API, Cloud, and Headless technologies, which are key components in modern software development for flexibility, scalability, and agility.</a:t>
            </a:r>
          </a:p>
          <a:p>
            <a:pPr marL="737944" lvl="2" indent="-245981" algn="l">
              <a:lnSpc>
                <a:spcPts val="4519"/>
              </a:lnSpc>
            </a:pPr>
            <a:endParaRPr lang="en-US" sz="3228" spc="25" dirty="0">
              <a:solidFill>
                <a:srgbClr val="FFFFFF"/>
              </a:solidFill>
              <a:latin typeface="TT Chocolates"/>
            </a:endParaRPr>
          </a:p>
          <a:p>
            <a:pPr marL="737944" lvl="2" indent="-245981" algn="l">
              <a:lnSpc>
                <a:spcPts val="4519"/>
              </a:lnSpc>
              <a:buFont typeface="Arial"/>
              <a:buChar char="⚬"/>
            </a:pPr>
            <a:r>
              <a:rPr lang="en-US" sz="3228" spc="25" dirty="0">
                <a:solidFill>
                  <a:srgbClr val="FFFFFF"/>
                </a:solidFill>
                <a:latin typeface="TT Chocolates"/>
              </a:rPr>
              <a:t>   eMACH.ai appears to offer a broad and comprehensive platform that allows financial institutions to compose technology solutions tailored to their specific needs, aiming to revolutionize the way they operate and deliver customer experiences.</a:t>
            </a:r>
          </a:p>
          <a:p>
            <a:pPr marL="737944" lvl="2" indent="-245981" algn="l">
              <a:lnSpc>
                <a:spcPts val="4379"/>
              </a:lnSpc>
            </a:pPr>
            <a:endParaRPr lang="en-US" sz="3228" spc="25" dirty="0">
              <a:solidFill>
                <a:srgbClr val="FFFFFF"/>
              </a:solidFill>
              <a:latin typeface="TT Chocolate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p:nvPr/>
        </p:nvGrpSpPr>
        <p:grpSpPr>
          <a:xfrm>
            <a:off x="366390" y="715922"/>
            <a:ext cx="4551166" cy="1184729"/>
            <a:chOff x="0" y="0"/>
            <a:chExt cx="6068221" cy="1579639"/>
          </a:xfrm>
        </p:grpSpPr>
        <p:sp>
          <p:nvSpPr>
            <p:cNvPr id="3" name="Freeform 3"/>
            <p:cNvSpPr/>
            <p:nvPr/>
          </p:nvSpPr>
          <p:spPr>
            <a:xfrm>
              <a:off x="0" y="0"/>
              <a:ext cx="6068223" cy="1579626"/>
            </a:xfrm>
            <a:custGeom>
              <a:avLst/>
              <a:gdLst/>
              <a:ahLst/>
              <a:cxnLst/>
              <a:rect l="l" t="t" r="r" b="b"/>
              <a:pathLst>
                <a:path w="6068223" h="1579626">
                  <a:moveTo>
                    <a:pt x="0" y="0"/>
                  </a:moveTo>
                  <a:lnTo>
                    <a:pt x="5693012" y="0"/>
                  </a:lnTo>
                  <a:lnTo>
                    <a:pt x="6068223" y="789813"/>
                  </a:lnTo>
                  <a:lnTo>
                    <a:pt x="5693012" y="1579626"/>
                  </a:lnTo>
                  <a:lnTo>
                    <a:pt x="0" y="1579626"/>
                  </a:lnTo>
                  <a:lnTo>
                    <a:pt x="375211" y="789813"/>
                  </a:lnTo>
                  <a:lnTo>
                    <a:pt x="0" y="0"/>
                  </a:lnTo>
                  <a:close/>
                </a:path>
              </a:pathLst>
            </a:custGeom>
            <a:solidFill>
              <a:srgbClr val="145DA0"/>
            </a:solidFill>
          </p:spPr>
        </p:sp>
      </p:grpSp>
      <p:sp>
        <p:nvSpPr>
          <p:cNvPr id="4" name="TextBox 4"/>
          <p:cNvSpPr txBox="1"/>
          <p:nvPr/>
        </p:nvSpPr>
        <p:spPr>
          <a:xfrm>
            <a:off x="623191" y="1122487"/>
            <a:ext cx="4867119" cy="558616"/>
          </a:xfrm>
          <a:prstGeom prst="rect">
            <a:avLst/>
          </a:prstGeom>
        </p:spPr>
        <p:txBody>
          <a:bodyPr lIns="0" tIns="0" rIns="0" bIns="0" rtlCol="0" anchor="t">
            <a:spAutoFit/>
          </a:bodyPr>
          <a:lstStyle/>
          <a:p>
            <a:pPr algn="ctr">
              <a:lnSpc>
                <a:spcPts val="4584"/>
              </a:lnSpc>
            </a:pPr>
            <a:r>
              <a:rPr lang="en-US" sz="3321">
                <a:solidFill>
                  <a:srgbClr val="FFFBFB"/>
                </a:solidFill>
                <a:latin typeface="DM Sans Bold"/>
              </a:rPr>
              <a:t>CMS , BLOGS</a:t>
            </a:r>
          </a:p>
        </p:txBody>
      </p:sp>
      <p:grpSp>
        <p:nvGrpSpPr>
          <p:cNvPr id="5" name="Group 5"/>
          <p:cNvGrpSpPr/>
          <p:nvPr/>
        </p:nvGrpSpPr>
        <p:grpSpPr>
          <a:xfrm>
            <a:off x="1329588" y="5301579"/>
            <a:ext cx="4772469" cy="1379436"/>
            <a:chOff x="0" y="0"/>
            <a:chExt cx="6363292" cy="1839248"/>
          </a:xfrm>
        </p:grpSpPr>
        <p:sp>
          <p:nvSpPr>
            <p:cNvPr id="6" name="Freeform 6"/>
            <p:cNvSpPr/>
            <p:nvPr/>
          </p:nvSpPr>
          <p:spPr>
            <a:xfrm>
              <a:off x="0" y="0"/>
              <a:ext cx="6363208" cy="1839214"/>
            </a:xfrm>
            <a:custGeom>
              <a:avLst/>
              <a:gdLst/>
              <a:ahLst/>
              <a:cxnLst/>
              <a:rect l="l" t="t" r="r" b="b"/>
              <a:pathLst>
                <a:path w="6363208" h="1839214">
                  <a:moveTo>
                    <a:pt x="0" y="0"/>
                  </a:moveTo>
                  <a:lnTo>
                    <a:pt x="5923788" y="0"/>
                  </a:lnTo>
                  <a:lnTo>
                    <a:pt x="6363208" y="919607"/>
                  </a:lnTo>
                  <a:lnTo>
                    <a:pt x="5923788" y="1839214"/>
                  </a:lnTo>
                  <a:lnTo>
                    <a:pt x="0" y="1839214"/>
                  </a:lnTo>
                  <a:lnTo>
                    <a:pt x="439420" y="919607"/>
                  </a:lnTo>
                  <a:lnTo>
                    <a:pt x="0" y="0"/>
                  </a:lnTo>
                  <a:close/>
                </a:path>
              </a:pathLst>
            </a:custGeom>
            <a:solidFill>
              <a:srgbClr val="56AEFF"/>
            </a:solidFill>
          </p:spPr>
        </p:sp>
      </p:grpSp>
      <p:sp>
        <p:nvSpPr>
          <p:cNvPr id="7" name="TextBox 7"/>
          <p:cNvSpPr txBox="1"/>
          <p:nvPr/>
        </p:nvSpPr>
        <p:spPr>
          <a:xfrm>
            <a:off x="1843191" y="5615905"/>
            <a:ext cx="4258866" cy="1402712"/>
          </a:xfrm>
          <a:prstGeom prst="rect">
            <a:avLst/>
          </a:prstGeom>
        </p:spPr>
        <p:txBody>
          <a:bodyPr lIns="0" tIns="0" rIns="0" bIns="0" rtlCol="0" anchor="t">
            <a:spAutoFit/>
          </a:bodyPr>
          <a:lstStyle/>
          <a:p>
            <a:pPr algn="ctr">
              <a:lnSpc>
                <a:spcPts val="3708"/>
              </a:lnSpc>
            </a:pPr>
            <a:r>
              <a:rPr lang="en-US" sz="2687">
                <a:solidFill>
                  <a:srgbClr val="000000"/>
                </a:solidFill>
                <a:latin typeface="DM Sans Bold"/>
              </a:rPr>
              <a:t>WORDPRESS PLUGINS</a:t>
            </a:r>
          </a:p>
        </p:txBody>
      </p:sp>
      <p:grpSp>
        <p:nvGrpSpPr>
          <p:cNvPr id="8" name="Group 8"/>
          <p:cNvGrpSpPr/>
          <p:nvPr/>
        </p:nvGrpSpPr>
        <p:grpSpPr>
          <a:xfrm>
            <a:off x="366390" y="3784966"/>
            <a:ext cx="4551166" cy="1184729"/>
            <a:chOff x="0" y="0"/>
            <a:chExt cx="6068221" cy="1579639"/>
          </a:xfrm>
        </p:grpSpPr>
        <p:sp>
          <p:nvSpPr>
            <p:cNvPr id="9" name="Freeform 9"/>
            <p:cNvSpPr/>
            <p:nvPr/>
          </p:nvSpPr>
          <p:spPr>
            <a:xfrm>
              <a:off x="0" y="0"/>
              <a:ext cx="6068187" cy="1579626"/>
            </a:xfrm>
            <a:custGeom>
              <a:avLst/>
              <a:gdLst/>
              <a:ahLst/>
              <a:cxnLst/>
              <a:rect l="l" t="t" r="r" b="b"/>
              <a:pathLst>
                <a:path w="6068187" h="1579626">
                  <a:moveTo>
                    <a:pt x="0" y="0"/>
                  </a:moveTo>
                  <a:lnTo>
                    <a:pt x="5628767" y="0"/>
                  </a:lnTo>
                  <a:lnTo>
                    <a:pt x="6068187" y="789813"/>
                  </a:lnTo>
                  <a:lnTo>
                    <a:pt x="5628767" y="1579626"/>
                  </a:lnTo>
                  <a:lnTo>
                    <a:pt x="0" y="1579626"/>
                  </a:lnTo>
                  <a:lnTo>
                    <a:pt x="439420" y="789813"/>
                  </a:lnTo>
                  <a:lnTo>
                    <a:pt x="0" y="0"/>
                  </a:lnTo>
                  <a:close/>
                </a:path>
              </a:pathLst>
            </a:custGeom>
            <a:solidFill>
              <a:srgbClr val="CFF4FF"/>
            </a:solidFill>
          </p:spPr>
        </p:sp>
      </p:grpSp>
      <p:sp>
        <p:nvSpPr>
          <p:cNvPr id="10" name="TextBox 10"/>
          <p:cNvSpPr txBox="1"/>
          <p:nvPr/>
        </p:nvSpPr>
        <p:spPr>
          <a:xfrm>
            <a:off x="879993" y="3962150"/>
            <a:ext cx="4037563" cy="1257955"/>
          </a:xfrm>
          <a:prstGeom prst="rect">
            <a:avLst/>
          </a:prstGeom>
        </p:spPr>
        <p:txBody>
          <a:bodyPr lIns="0" tIns="0" rIns="0" bIns="0" rtlCol="0" anchor="t">
            <a:spAutoFit/>
          </a:bodyPr>
          <a:lstStyle/>
          <a:p>
            <a:pPr algn="ctr">
              <a:lnSpc>
                <a:spcPts val="4813"/>
              </a:lnSpc>
            </a:pPr>
            <a:r>
              <a:rPr lang="en-US" sz="3486">
                <a:solidFill>
                  <a:srgbClr val="000000"/>
                </a:solidFill>
                <a:latin typeface="DM Sans Bold"/>
              </a:rPr>
              <a:t>ANALYTICS</a:t>
            </a:r>
          </a:p>
        </p:txBody>
      </p:sp>
      <p:sp>
        <p:nvSpPr>
          <p:cNvPr id="11" name="TextBox 11"/>
          <p:cNvSpPr txBox="1"/>
          <p:nvPr/>
        </p:nvSpPr>
        <p:spPr>
          <a:xfrm>
            <a:off x="4957102" y="1024678"/>
            <a:ext cx="4526224" cy="782808"/>
          </a:xfrm>
          <a:prstGeom prst="rect">
            <a:avLst/>
          </a:prstGeom>
        </p:spPr>
        <p:txBody>
          <a:bodyPr lIns="0" tIns="0" rIns="0" bIns="0" rtlCol="0" anchor="t">
            <a:spAutoFit/>
          </a:bodyPr>
          <a:lstStyle/>
          <a:p>
            <a:pPr algn="l">
              <a:lnSpc>
                <a:spcPts val="6009"/>
              </a:lnSpc>
            </a:pPr>
            <a:r>
              <a:rPr lang="en-US" sz="4769">
                <a:solidFill>
                  <a:srgbClr val="FFFFFF"/>
                </a:solidFill>
                <a:latin typeface="DM Sans"/>
              </a:rPr>
              <a:t>WORDPRESS</a:t>
            </a:r>
          </a:p>
        </p:txBody>
      </p:sp>
      <p:sp>
        <p:nvSpPr>
          <p:cNvPr id="12" name="TextBox 12"/>
          <p:cNvSpPr txBox="1"/>
          <p:nvPr/>
        </p:nvSpPr>
        <p:spPr>
          <a:xfrm>
            <a:off x="7220214" y="2493314"/>
            <a:ext cx="5663749" cy="527538"/>
          </a:xfrm>
          <a:prstGeom prst="rect">
            <a:avLst/>
          </a:prstGeom>
        </p:spPr>
        <p:txBody>
          <a:bodyPr lIns="0" tIns="0" rIns="0" bIns="0" rtlCol="0" anchor="t">
            <a:spAutoFit/>
          </a:bodyPr>
          <a:lstStyle/>
          <a:p>
            <a:pPr algn="l">
              <a:lnSpc>
                <a:spcPts val="4119"/>
              </a:lnSpc>
            </a:pPr>
            <a:r>
              <a:rPr lang="en-US" sz="3269">
                <a:solidFill>
                  <a:srgbClr val="FFFFFF"/>
                </a:solidFill>
                <a:latin typeface="DM Sans Bold"/>
              </a:rPr>
              <a:t>JQUERY, CORE JS, SLICKER</a:t>
            </a:r>
          </a:p>
        </p:txBody>
      </p:sp>
      <p:sp>
        <p:nvSpPr>
          <p:cNvPr id="13" name="TextBox 13"/>
          <p:cNvSpPr txBox="1"/>
          <p:nvPr/>
        </p:nvSpPr>
        <p:spPr>
          <a:xfrm>
            <a:off x="5439587" y="203062"/>
            <a:ext cx="10737708" cy="530279"/>
          </a:xfrm>
          <a:prstGeom prst="rect">
            <a:avLst/>
          </a:prstGeom>
        </p:spPr>
        <p:txBody>
          <a:bodyPr lIns="0" tIns="0" rIns="0" bIns="0" rtlCol="0" anchor="t">
            <a:spAutoFit/>
          </a:bodyPr>
          <a:lstStyle/>
          <a:p>
            <a:pPr algn="l">
              <a:lnSpc>
                <a:spcPts val="4248"/>
              </a:lnSpc>
            </a:pPr>
            <a:r>
              <a:rPr lang="en-US" sz="3371">
                <a:solidFill>
                  <a:srgbClr val="39B54A"/>
                </a:solidFill>
                <a:latin typeface="DM Sans Bold"/>
              </a:rPr>
              <a:t>TECH USED FOR THE BUILD OF THE WEB</a:t>
            </a:r>
          </a:p>
        </p:txBody>
      </p:sp>
      <p:grpSp>
        <p:nvGrpSpPr>
          <p:cNvPr id="14" name="Group 14"/>
          <p:cNvGrpSpPr/>
          <p:nvPr/>
        </p:nvGrpSpPr>
        <p:grpSpPr>
          <a:xfrm>
            <a:off x="2108419" y="2024476"/>
            <a:ext cx="4744554" cy="1312815"/>
            <a:chOff x="0" y="0"/>
            <a:chExt cx="6326072" cy="1750420"/>
          </a:xfrm>
        </p:grpSpPr>
        <p:sp>
          <p:nvSpPr>
            <p:cNvPr id="15" name="Freeform 15"/>
            <p:cNvSpPr/>
            <p:nvPr/>
          </p:nvSpPr>
          <p:spPr>
            <a:xfrm>
              <a:off x="0" y="0"/>
              <a:ext cx="6325997" cy="1750314"/>
            </a:xfrm>
            <a:custGeom>
              <a:avLst/>
              <a:gdLst/>
              <a:ahLst/>
              <a:cxnLst/>
              <a:rect l="l" t="t" r="r" b="b"/>
              <a:pathLst>
                <a:path w="6325997" h="1750314">
                  <a:moveTo>
                    <a:pt x="0" y="0"/>
                  </a:moveTo>
                  <a:lnTo>
                    <a:pt x="5886704" y="0"/>
                  </a:lnTo>
                  <a:lnTo>
                    <a:pt x="6325997" y="875157"/>
                  </a:lnTo>
                  <a:lnTo>
                    <a:pt x="5886704" y="1750314"/>
                  </a:lnTo>
                  <a:lnTo>
                    <a:pt x="0" y="1750314"/>
                  </a:lnTo>
                  <a:lnTo>
                    <a:pt x="439293" y="875157"/>
                  </a:lnTo>
                  <a:lnTo>
                    <a:pt x="0" y="0"/>
                  </a:lnTo>
                  <a:close/>
                </a:path>
              </a:pathLst>
            </a:custGeom>
            <a:solidFill>
              <a:srgbClr val="56AEFF"/>
            </a:solidFill>
          </p:spPr>
        </p:sp>
      </p:grpSp>
      <p:sp>
        <p:nvSpPr>
          <p:cNvPr id="16" name="TextBox 16"/>
          <p:cNvSpPr txBox="1"/>
          <p:nvPr/>
        </p:nvSpPr>
        <p:spPr>
          <a:xfrm>
            <a:off x="2365155" y="2346254"/>
            <a:ext cx="4231082" cy="1311096"/>
          </a:xfrm>
          <a:prstGeom prst="rect">
            <a:avLst/>
          </a:prstGeom>
        </p:spPr>
        <p:txBody>
          <a:bodyPr lIns="0" tIns="0" rIns="0" bIns="0" rtlCol="0" anchor="t">
            <a:spAutoFit/>
          </a:bodyPr>
          <a:lstStyle/>
          <a:p>
            <a:pPr algn="ctr">
              <a:lnSpc>
                <a:spcPts val="3570"/>
              </a:lnSpc>
            </a:pPr>
            <a:r>
              <a:rPr lang="en-US" sz="2586">
                <a:solidFill>
                  <a:srgbClr val="000000"/>
                </a:solidFill>
                <a:latin typeface="DM Sans Bold"/>
              </a:rPr>
              <a:t>JAVA SCRIPT LIBRARY</a:t>
            </a:r>
          </a:p>
        </p:txBody>
      </p:sp>
      <p:sp>
        <p:nvSpPr>
          <p:cNvPr id="17" name="TextBox 17"/>
          <p:cNvSpPr txBox="1"/>
          <p:nvPr/>
        </p:nvSpPr>
        <p:spPr>
          <a:xfrm>
            <a:off x="6102057" y="5539704"/>
            <a:ext cx="11048143" cy="564114"/>
          </a:xfrm>
          <a:prstGeom prst="rect">
            <a:avLst/>
          </a:prstGeom>
        </p:spPr>
        <p:txBody>
          <a:bodyPr lIns="0" tIns="0" rIns="0" bIns="0" rtlCol="0" anchor="t">
            <a:spAutoFit/>
          </a:bodyPr>
          <a:lstStyle/>
          <a:p>
            <a:pPr algn="l">
              <a:lnSpc>
                <a:spcPts val="4371"/>
              </a:lnSpc>
            </a:pPr>
            <a:r>
              <a:rPr lang="en-US" sz="3469">
                <a:solidFill>
                  <a:srgbClr val="FFFFFF"/>
                </a:solidFill>
                <a:latin typeface="DM Sans Bold"/>
              </a:rPr>
              <a:t>CONTACT FORM 7, YOAST SEO,  POLYLANG</a:t>
            </a:r>
          </a:p>
        </p:txBody>
      </p:sp>
      <p:grpSp>
        <p:nvGrpSpPr>
          <p:cNvPr id="18" name="Group 18"/>
          <p:cNvGrpSpPr/>
          <p:nvPr/>
        </p:nvGrpSpPr>
        <p:grpSpPr>
          <a:xfrm>
            <a:off x="2108419" y="7046659"/>
            <a:ext cx="6725805" cy="1270140"/>
            <a:chOff x="0" y="0"/>
            <a:chExt cx="8967740" cy="1693520"/>
          </a:xfrm>
        </p:grpSpPr>
        <p:sp>
          <p:nvSpPr>
            <p:cNvPr id="19" name="Freeform 19"/>
            <p:cNvSpPr/>
            <p:nvPr/>
          </p:nvSpPr>
          <p:spPr>
            <a:xfrm>
              <a:off x="0" y="0"/>
              <a:ext cx="8967724" cy="1693418"/>
            </a:xfrm>
            <a:custGeom>
              <a:avLst/>
              <a:gdLst/>
              <a:ahLst/>
              <a:cxnLst/>
              <a:rect l="l" t="t" r="r" b="b"/>
              <a:pathLst>
                <a:path w="8967724" h="1693418">
                  <a:moveTo>
                    <a:pt x="0" y="0"/>
                  </a:moveTo>
                  <a:lnTo>
                    <a:pt x="8528304" y="0"/>
                  </a:lnTo>
                  <a:lnTo>
                    <a:pt x="8967724" y="846709"/>
                  </a:lnTo>
                  <a:lnTo>
                    <a:pt x="8528304" y="1693418"/>
                  </a:lnTo>
                  <a:lnTo>
                    <a:pt x="0" y="1693418"/>
                  </a:lnTo>
                  <a:lnTo>
                    <a:pt x="439420" y="846709"/>
                  </a:lnTo>
                  <a:lnTo>
                    <a:pt x="0" y="0"/>
                  </a:lnTo>
                  <a:close/>
                </a:path>
              </a:pathLst>
            </a:custGeom>
            <a:solidFill>
              <a:srgbClr val="145DA0"/>
            </a:solidFill>
          </p:spPr>
        </p:sp>
      </p:grpSp>
      <p:sp>
        <p:nvSpPr>
          <p:cNvPr id="20" name="TextBox 20"/>
          <p:cNvSpPr txBox="1"/>
          <p:nvPr/>
        </p:nvSpPr>
        <p:spPr>
          <a:xfrm>
            <a:off x="2365220" y="7218642"/>
            <a:ext cx="6212202" cy="1318391"/>
          </a:xfrm>
          <a:prstGeom prst="rect">
            <a:avLst/>
          </a:prstGeom>
        </p:spPr>
        <p:txBody>
          <a:bodyPr lIns="0" tIns="0" rIns="0" bIns="0" rtlCol="0" anchor="t">
            <a:spAutoFit/>
          </a:bodyPr>
          <a:lstStyle/>
          <a:p>
            <a:pPr algn="ctr">
              <a:lnSpc>
                <a:spcPts val="4536"/>
              </a:lnSpc>
            </a:pPr>
            <a:r>
              <a:rPr lang="en-US" sz="3286">
                <a:solidFill>
                  <a:srgbClr val="FFFBFB"/>
                </a:solidFill>
                <a:latin typeface="DM Sans Bold"/>
              </a:rPr>
              <a:t>PROGRAMMING LANGUAGES</a:t>
            </a:r>
          </a:p>
        </p:txBody>
      </p:sp>
      <p:sp>
        <p:nvSpPr>
          <p:cNvPr id="21" name="TextBox 21"/>
          <p:cNvSpPr txBox="1"/>
          <p:nvPr/>
        </p:nvSpPr>
        <p:spPr>
          <a:xfrm>
            <a:off x="9313663" y="7361572"/>
            <a:ext cx="2312465" cy="692130"/>
          </a:xfrm>
          <a:prstGeom prst="rect">
            <a:avLst/>
          </a:prstGeom>
        </p:spPr>
        <p:txBody>
          <a:bodyPr lIns="0" tIns="0" rIns="0" bIns="0" rtlCol="0" anchor="t">
            <a:spAutoFit/>
          </a:bodyPr>
          <a:lstStyle/>
          <a:p>
            <a:pPr algn="l">
              <a:lnSpc>
                <a:spcPts val="5253"/>
              </a:lnSpc>
            </a:pPr>
            <a:r>
              <a:rPr lang="en-US" sz="4169">
                <a:solidFill>
                  <a:srgbClr val="FFFFFF"/>
                </a:solidFill>
                <a:latin typeface="DM Sans Bold"/>
              </a:rPr>
              <a:t>PHP</a:t>
            </a:r>
          </a:p>
        </p:txBody>
      </p:sp>
      <p:grpSp>
        <p:nvGrpSpPr>
          <p:cNvPr id="22" name="Group 22"/>
          <p:cNvGrpSpPr/>
          <p:nvPr/>
        </p:nvGrpSpPr>
        <p:grpSpPr>
          <a:xfrm>
            <a:off x="6102057" y="8754949"/>
            <a:ext cx="4551166" cy="925118"/>
            <a:chOff x="0" y="0"/>
            <a:chExt cx="6068221" cy="1233491"/>
          </a:xfrm>
        </p:grpSpPr>
        <p:sp>
          <p:nvSpPr>
            <p:cNvPr id="23" name="Freeform 23"/>
            <p:cNvSpPr/>
            <p:nvPr/>
          </p:nvSpPr>
          <p:spPr>
            <a:xfrm>
              <a:off x="0" y="0"/>
              <a:ext cx="6068187" cy="1233424"/>
            </a:xfrm>
            <a:custGeom>
              <a:avLst/>
              <a:gdLst/>
              <a:ahLst/>
              <a:cxnLst/>
              <a:rect l="l" t="t" r="r" b="b"/>
              <a:pathLst>
                <a:path w="6068187" h="1233424">
                  <a:moveTo>
                    <a:pt x="0" y="0"/>
                  </a:moveTo>
                  <a:lnTo>
                    <a:pt x="5628767" y="0"/>
                  </a:lnTo>
                  <a:lnTo>
                    <a:pt x="6068187" y="616712"/>
                  </a:lnTo>
                  <a:lnTo>
                    <a:pt x="5628767" y="1233424"/>
                  </a:lnTo>
                  <a:lnTo>
                    <a:pt x="0" y="1233424"/>
                  </a:lnTo>
                  <a:lnTo>
                    <a:pt x="439420" y="616712"/>
                  </a:lnTo>
                  <a:lnTo>
                    <a:pt x="0" y="0"/>
                  </a:lnTo>
                  <a:close/>
                </a:path>
              </a:pathLst>
            </a:custGeom>
            <a:solidFill>
              <a:srgbClr val="CFF4FF"/>
            </a:solidFill>
          </p:spPr>
        </p:sp>
      </p:grpSp>
      <p:sp>
        <p:nvSpPr>
          <p:cNvPr id="24" name="TextBox 24"/>
          <p:cNvSpPr txBox="1"/>
          <p:nvPr/>
        </p:nvSpPr>
        <p:spPr>
          <a:xfrm>
            <a:off x="6346387" y="8757505"/>
            <a:ext cx="4037563" cy="998344"/>
          </a:xfrm>
          <a:prstGeom prst="rect">
            <a:avLst/>
          </a:prstGeom>
        </p:spPr>
        <p:txBody>
          <a:bodyPr lIns="0" tIns="0" rIns="0" bIns="0" rtlCol="0" anchor="t">
            <a:spAutoFit/>
          </a:bodyPr>
          <a:lstStyle/>
          <a:p>
            <a:pPr algn="ctr">
              <a:lnSpc>
                <a:spcPts val="5227"/>
              </a:lnSpc>
            </a:pPr>
            <a:r>
              <a:rPr lang="en-US" sz="3786">
                <a:solidFill>
                  <a:srgbClr val="000000"/>
                </a:solidFill>
                <a:latin typeface="DM Sans Bold"/>
              </a:rPr>
              <a:t>DATABASE</a:t>
            </a:r>
          </a:p>
        </p:txBody>
      </p:sp>
      <p:sp>
        <p:nvSpPr>
          <p:cNvPr id="25" name="TextBox 25"/>
          <p:cNvSpPr txBox="1"/>
          <p:nvPr/>
        </p:nvSpPr>
        <p:spPr>
          <a:xfrm>
            <a:off x="11293192" y="9000182"/>
            <a:ext cx="7567840" cy="570139"/>
          </a:xfrm>
          <a:prstGeom prst="rect">
            <a:avLst/>
          </a:prstGeom>
        </p:spPr>
        <p:txBody>
          <a:bodyPr lIns="0" tIns="0" rIns="0" bIns="0" rtlCol="0" anchor="t">
            <a:spAutoFit/>
          </a:bodyPr>
          <a:lstStyle/>
          <a:p>
            <a:pPr algn="l">
              <a:lnSpc>
                <a:spcPts val="4499"/>
              </a:lnSpc>
            </a:pPr>
            <a:r>
              <a:rPr lang="en-US" sz="3570">
                <a:solidFill>
                  <a:srgbClr val="FFFFFF"/>
                </a:solidFill>
                <a:latin typeface="DM Sans Bold"/>
              </a:rPr>
              <a:t>MYSQL </a:t>
            </a:r>
          </a:p>
        </p:txBody>
      </p:sp>
      <p:sp>
        <p:nvSpPr>
          <p:cNvPr id="26" name="TextBox 26"/>
          <p:cNvSpPr txBox="1"/>
          <p:nvPr/>
        </p:nvSpPr>
        <p:spPr>
          <a:xfrm>
            <a:off x="3048694" y="4165981"/>
            <a:ext cx="12190613" cy="647700"/>
          </a:xfrm>
          <a:prstGeom prst="rect">
            <a:avLst/>
          </a:prstGeom>
        </p:spPr>
        <p:txBody>
          <a:bodyPr lIns="0" tIns="0" rIns="0" bIns="0" rtlCol="0" anchor="t">
            <a:spAutoFit/>
          </a:bodyPr>
          <a:lstStyle/>
          <a:p>
            <a:pPr algn="ctr">
              <a:lnSpc>
                <a:spcPts val="5246"/>
              </a:lnSpc>
            </a:pPr>
            <a:r>
              <a:rPr lang="en-US" sz="4373">
                <a:solidFill>
                  <a:srgbClr val="FFFFFF"/>
                </a:solidFill>
                <a:latin typeface="Now Bold"/>
              </a:rPr>
              <a:t>PRODUCT SERVICES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grpSp>
        <p:nvGrpSpPr>
          <p:cNvPr id="2" name="Group 2"/>
          <p:cNvGrpSpPr/>
          <p:nvPr/>
        </p:nvGrpSpPr>
        <p:grpSpPr>
          <a:xfrm>
            <a:off x="1534065" y="59788"/>
            <a:ext cx="13267853" cy="5083712"/>
            <a:chOff x="0" y="0"/>
            <a:chExt cx="17690471" cy="6778283"/>
          </a:xfrm>
        </p:grpSpPr>
        <p:sp>
          <p:nvSpPr>
            <p:cNvPr id="3" name="Freeform 3"/>
            <p:cNvSpPr/>
            <p:nvPr/>
          </p:nvSpPr>
          <p:spPr>
            <a:xfrm>
              <a:off x="0" y="0"/>
              <a:ext cx="17690464" cy="6778244"/>
            </a:xfrm>
            <a:custGeom>
              <a:avLst/>
              <a:gdLst/>
              <a:ahLst/>
              <a:cxnLst/>
              <a:rect l="l" t="t" r="r" b="b"/>
              <a:pathLst>
                <a:path w="17690464" h="6778244">
                  <a:moveTo>
                    <a:pt x="17690464" y="0"/>
                  </a:moveTo>
                  <a:lnTo>
                    <a:pt x="17690464" y="3517646"/>
                  </a:lnTo>
                  <a:cubicBezTo>
                    <a:pt x="17690464" y="5318506"/>
                    <a:pt x="13730478" y="6778244"/>
                    <a:pt x="8845422" y="6778244"/>
                  </a:cubicBezTo>
                  <a:cubicBezTo>
                    <a:pt x="3960367" y="6778244"/>
                    <a:pt x="0" y="5318506"/>
                    <a:pt x="0" y="3517773"/>
                  </a:cubicBezTo>
                  <a:lnTo>
                    <a:pt x="0" y="0"/>
                  </a:lnTo>
                  <a:lnTo>
                    <a:pt x="17690464" y="0"/>
                  </a:lnTo>
                  <a:close/>
                </a:path>
              </a:pathLst>
            </a:custGeom>
            <a:blipFill>
              <a:blip r:embed="rId2"/>
              <a:stretch>
                <a:fillRect t="-36996" b="-36996"/>
              </a:stretch>
            </a:blipFill>
          </p:spPr>
        </p:sp>
      </p:grpSp>
      <p:sp>
        <p:nvSpPr>
          <p:cNvPr id="4" name="TextBox 4"/>
          <p:cNvSpPr txBox="1"/>
          <p:nvPr/>
        </p:nvSpPr>
        <p:spPr>
          <a:xfrm>
            <a:off x="906169" y="5748638"/>
            <a:ext cx="16475662" cy="3470434"/>
          </a:xfrm>
          <a:prstGeom prst="rect">
            <a:avLst/>
          </a:prstGeom>
        </p:spPr>
        <p:txBody>
          <a:bodyPr lIns="0" tIns="0" rIns="0" bIns="0" rtlCol="0" anchor="t">
            <a:spAutoFit/>
          </a:bodyPr>
          <a:lstStyle/>
          <a:p>
            <a:pPr algn="ctr">
              <a:lnSpc>
                <a:spcPts val="4488"/>
              </a:lnSpc>
            </a:pPr>
            <a:r>
              <a:rPr lang="en-US" sz="3561">
                <a:solidFill>
                  <a:srgbClr val="FFFFFF"/>
                </a:solidFill>
                <a:latin typeface="DM Sans Bold"/>
              </a:rPr>
              <a:t>INTELLECT DESIGN _ HOMEPAGE AND  EMACH.AI PAGE OBSERVATION</a:t>
            </a:r>
          </a:p>
          <a:p>
            <a:pPr algn="l">
              <a:lnSpc>
                <a:spcPts val="3858"/>
              </a:lnSpc>
            </a:pPr>
            <a:r>
              <a:rPr lang="en-US" sz="3062">
                <a:solidFill>
                  <a:srgbClr val="FFFFFF"/>
                </a:solidFill>
                <a:latin typeface="DM Sans Bold"/>
              </a:rPr>
              <a:t>   320 * 568 (I PHONE 5) – GOOD</a:t>
            </a:r>
          </a:p>
          <a:p>
            <a:pPr algn="l">
              <a:lnSpc>
                <a:spcPts val="3858"/>
              </a:lnSpc>
            </a:pPr>
            <a:r>
              <a:rPr lang="en-US" sz="3062">
                <a:solidFill>
                  <a:srgbClr val="FFFFFF"/>
                </a:solidFill>
                <a:latin typeface="DM Sans Bold"/>
              </a:rPr>
              <a:t>   375 * 667 (I PHONE 6) – GOOD</a:t>
            </a:r>
          </a:p>
          <a:p>
            <a:pPr algn="l">
              <a:lnSpc>
                <a:spcPts val="3858"/>
              </a:lnSpc>
            </a:pPr>
            <a:r>
              <a:rPr lang="en-US" sz="3062">
                <a:solidFill>
                  <a:srgbClr val="FFFFFF"/>
                </a:solidFill>
                <a:latin typeface="DM Sans Bold"/>
              </a:rPr>
              <a:t>   1024* 769 (IPAD)    –GOOD</a:t>
            </a:r>
          </a:p>
          <a:p>
            <a:pPr algn="l">
              <a:lnSpc>
                <a:spcPts val="3858"/>
              </a:lnSpc>
            </a:pPr>
            <a:r>
              <a:rPr lang="en-US" sz="3062">
                <a:solidFill>
                  <a:srgbClr val="FFFFFF"/>
                </a:solidFill>
                <a:latin typeface="DM Sans Bold"/>
              </a:rPr>
              <a:t>  1440 * 900 (LAPTOP)     –  GOOD</a:t>
            </a:r>
          </a:p>
          <a:p>
            <a:pPr algn="l">
              <a:lnSpc>
                <a:spcPts val="3858"/>
              </a:lnSpc>
            </a:pPr>
            <a:r>
              <a:rPr lang="en-US" sz="3062">
                <a:solidFill>
                  <a:srgbClr val="FFFFFF"/>
                </a:solidFill>
                <a:latin typeface="DM Sans Bold"/>
              </a:rPr>
              <a:t>  1680* 1050(DESKTOP)   – GOOD</a:t>
            </a:r>
          </a:p>
          <a:p>
            <a:pPr algn="l">
              <a:lnSpc>
                <a:spcPts val="3858"/>
              </a:lnSpc>
            </a:pPr>
            <a:r>
              <a:rPr lang="en-US" sz="3062">
                <a:solidFill>
                  <a:srgbClr val="FFFFFF"/>
                </a:solidFill>
                <a:latin typeface="DM Sans Bold"/>
              </a:rPr>
              <a:t>  2560 * 1449 (DESKTOP)   _ GOOD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B4B82"/>
        </a:solidFill>
        <a:effectLst/>
      </p:bgPr>
    </p:bg>
    <p:spTree>
      <p:nvGrpSpPr>
        <p:cNvPr id="1" name=""/>
        <p:cNvGrpSpPr/>
        <p:nvPr/>
      </p:nvGrpSpPr>
      <p:grpSpPr>
        <a:xfrm>
          <a:off x="0" y="0"/>
          <a:ext cx="0" cy="0"/>
          <a:chOff x="0" y="0"/>
          <a:chExt cx="0" cy="0"/>
        </a:xfrm>
      </p:grpSpPr>
      <p:sp>
        <p:nvSpPr>
          <p:cNvPr id="2" name="TextBox 2"/>
          <p:cNvSpPr txBox="1"/>
          <p:nvPr/>
        </p:nvSpPr>
        <p:spPr>
          <a:xfrm>
            <a:off x="2257730" y="510857"/>
            <a:ext cx="12970286" cy="864236"/>
          </a:xfrm>
          <a:prstGeom prst="rect">
            <a:avLst/>
          </a:prstGeom>
        </p:spPr>
        <p:txBody>
          <a:bodyPr lIns="0" tIns="0" rIns="0" bIns="0" rtlCol="0" anchor="t">
            <a:spAutoFit/>
          </a:bodyPr>
          <a:lstStyle/>
          <a:p>
            <a:pPr algn="l">
              <a:lnSpc>
                <a:spcPts val="6439"/>
              </a:lnSpc>
            </a:pPr>
            <a:r>
              <a:rPr lang="en-US" sz="4599">
                <a:solidFill>
                  <a:srgbClr val="94DDDE"/>
                </a:solidFill>
                <a:latin typeface="Clear Sans Bold"/>
              </a:rPr>
              <a:t>MISTAKES TO AVOID  IN WEB DESIGNING</a:t>
            </a:r>
          </a:p>
        </p:txBody>
      </p:sp>
      <p:sp>
        <p:nvSpPr>
          <p:cNvPr id="3" name="TextBox 3"/>
          <p:cNvSpPr txBox="1"/>
          <p:nvPr/>
        </p:nvSpPr>
        <p:spPr>
          <a:xfrm>
            <a:off x="459171" y="1872205"/>
            <a:ext cx="17828829" cy="7584215"/>
          </a:xfrm>
          <a:prstGeom prst="rect">
            <a:avLst/>
          </a:prstGeom>
        </p:spPr>
        <p:txBody>
          <a:bodyPr lIns="0" tIns="0" rIns="0" bIns="0" rtlCol="0" anchor="t">
            <a:spAutoFit/>
          </a:bodyPr>
          <a:lstStyle/>
          <a:p>
            <a:pPr algn="ctr">
              <a:lnSpc>
                <a:spcPts val="5811"/>
              </a:lnSpc>
            </a:pPr>
            <a:r>
              <a:rPr lang="en-US" sz="4611">
                <a:solidFill>
                  <a:srgbClr val="6BDAFD"/>
                </a:solidFill>
                <a:latin typeface="DM Sans Bold"/>
              </a:rPr>
              <a:t>Unoptimized Images: </a:t>
            </a:r>
          </a:p>
          <a:p>
            <a:pPr algn="l">
              <a:lnSpc>
                <a:spcPts val="4209"/>
              </a:lnSpc>
            </a:pPr>
            <a:endParaRPr lang="en-US" sz="4611">
              <a:solidFill>
                <a:srgbClr val="6BDAFD"/>
              </a:solidFill>
              <a:latin typeface="DM Sans Bold"/>
            </a:endParaRPr>
          </a:p>
          <a:p>
            <a:pPr marL="807938" lvl="2" indent="-269313" algn="l">
              <a:lnSpc>
                <a:spcPts val="5655"/>
              </a:lnSpc>
              <a:buFont typeface="Arial"/>
              <a:buChar char="⚬"/>
            </a:pPr>
            <a:r>
              <a:rPr lang="en-US" sz="3534">
                <a:solidFill>
                  <a:srgbClr val="94DDDE"/>
                </a:solidFill>
                <a:latin typeface="DM Sans Bold"/>
              </a:rPr>
              <a:t>Using large, uncompressed images can significantly slow down your website. Always optimize images for the web by resizing them appropriately and using the right file format (JPEG for photographs, PNG for graphics).</a:t>
            </a:r>
          </a:p>
          <a:p>
            <a:pPr marL="807938" lvl="2" indent="-269313" algn="l">
              <a:lnSpc>
                <a:spcPts val="5655"/>
              </a:lnSpc>
            </a:pPr>
            <a:endParaRPr lang="en-US" sz="3534">
              <a:solidFill>
                <a:srgbClr val="94DDDE"/>
              </a:solidFill>
              <a:latin typeface="DM Sans Bold"/>
            </a:endParaRPr>
          </a:p>
          <a:p>
            <a:pPr marL="900986" lvl="2" indent="-300329" algn="ctr">
              <a:lnSpc>
                <a:spcPts val="6306"/>
              </a:lnSpc>
            </a:pPr>
            <a:r>
              <a:rPr lang="en-US" sz="3940">
                <a:solidFill>
                  <a:srgbClr val="4BD1FB"/>
                </a:solidFill>
                <a:latin typeface="DM Sans Bold"/>
              </a:rPr>
              <a:t>Too Many HTTP Requests</a:t>
            </a:r>
            <a:r>
              <a:rPr lang="en-US" sz="3940">
                <a:solidFill>
                  <a:srgbClr val="94DDDE"/>
                </a:solidFill>
                <a:latin typeface="DM Sans Bold"/>
              </a:rPr>
              <a:t>: </a:t>
            </a:r>
          </a:p>
          <a:p>
            <a:pPr marL="807938" lvl="2" indent="-269313" algn="l">
              <a:lnSpc>
                <a:spcPts val="5347"/>
              </a:lnSpc>
            </a:pPr>
            <a:endParaRPr lang="en-US" sz="3940">
              <a:solidFill>
                <a:srgbClr val="94DDDE"/>
              </a:solidFill>
              <a:latin typeface="DM Sans Bold"/>
            </a:endParaRPr>
          </a:p>
          <a:p>
            <a:pPr marL="763857" lvl="2" indent="-254619" algn="l">
              <a:lnSpc>
                <a:spcPts val="5346"/>
              </a:lnSpc>
              <a:buFont typeface="Arial"/>
              <a:buChar char="⚬"/>
            </a:pPr>
            <a:r>
              <a:rPr lang="en-US" sz="3340">
                <a:solidFill>
                  <a:srgbClr val="94DDDE"/>
                </a:solidFill>
                <a:latin typeface="DM Sans Bold"/>
              </a:rPr>
              <a:t>  Each element on a webpage (images, scripts, stylesheets) requires a separate HTTP request. Minimize the number of requests by combining files, using sprites, and loading scripts asynchronously.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grpSp>
        <p:nvGrpSpPr>
          <p:cNvPr id="2" name="Group 2"/>
          <p:cNvGrpSpPr/>
          <p:nvPr/>
        </p:nvGrpSpPr>
        <p:grpSpPr>
          <a:xfrm>
            <a:off x="6918296" y="0"/>
            <a:ext cx="3633930" cy="2930589"/>
            <a:chOff x="0" y="0"/>
            <a:chExt cx="4845240" cy="3907452"/>
          </a:xfrm>
        </p:grpSpPr>
        <p:sp>
          <p:nvSpPr>
            <p:cNvPr id="3" name="Freeform 3"/>
            <p:cNvSpPr/>
            <p:nvPr/>
          </p:nvSpPr>
          <p:spPr>
            <a:xfrm>
              <a:off x="0" y="0"/>
              <a:ext cx="4845177" cy="3907409"/>
            </a:xfrm>
            <a:custGeom>
              <a:avLst/>
              <a:gdLst/>
              <a:ahLst/>
              <a:cxnLst/>
              <a:rect l="l" t="t" r="r" b="b"/>
              <a:pathLst>
                <a:path w="4845177" h="3907409">
                  <a:moveTo>
                    <a:pt x="0" y="0"/>
                  </a:moveTo>
                  <a:lnTo>
                    <a:pt x="4845177" y="0"/>
                  </a:lnTo>
                  <a:lnTo>
                    <a:pt x="4845177" y="3907409"/>
                  </a:lnTo>
                  <a:lnTo>
                    <a:pt x="0" y="3907409"/>
                  </a:lnTo>
                  <a:lnTo>
                    <a:pt x="0" y="0"/>
                  </a:lnTo>
                  <a:close/>
                </a:path>
              </a:pathLst>
            </a:custGeom>
            <a:blipFill>
              <a:blip r:embed="rId2"/>
              <a:stretch>
                <a:fillRect r="-1" b="-1"/>
              </a:stretch>
            </a:blipFill>
          </p:spPr>
        </p:sp>
      </p:grpSp>
      <p:sp>
        <p:nvSpPr>
          <p:cNvPr id="4" name="TextBox 4"/>
          <p:cNvSpPr txBox="1"/>
          <p:nvPr/>
        </p:nvSpPr>
        <p:spPr>
          <a:xfrm>
            <a:off x="-408739" y="2548640"/>
            <a:ext cx="18288000" cy="5645892"/>
          </a:xfrm>
          <a:prstGeom prst="rect">
            <a:avLst/>
          </a:prstGeom>
        </p:spPr>
        <p:txBody>
          <a:bodyPr lIns="0" tIns="0" rIns="0" bIns="0" rtlCol="0" anchor="t">
            <a:spAutoFit/>
          </a:bodyPr>
          <a:lstStyle/>
          <a:p>
            <a:pPr algn="ctr">
              <a:lnSpc>
                <a:spcPts val="5253"/>
              </a:lnSpc>
            </a:pPr>
            <a:r>
              <a:rPr lang="en-US" sz="4169">
                <a:solidFill>
                  <a:srgbClr val="F1945B"/>
                </a:solidFill>
                <a:latin typeface="DM Sans Bold"/>
              </a:rPr>
              <a:t>Not Using Browser Caching: </a:t>
            </a:r>
          </a:p>
          <a:p>
            <a:pPr marL="907349" lvl="2" indent="-302450" algn="l">
              <a:lnSpc>
                <a:spcPts val="5001"/>
              </a:lnSpc>
              <a:buFont typeface="Arial"/>
              <a:buChar char="⚬"/>
            </a:pPr>
            <a:r>
              <a:rPr lang="en-US" sz="3969">
                <a:solidFill>
                  <a:srgbClr val="FFFBFB"/>
                </a:solidFill>
                <a:latin typeface="DM Sans Bold"/>
              </a:rPr>
              <a:t>Browser caching stores static files (like images, CSS, and JavaScript) locally so they don't have to be downloaded again on subsequent visits. Enable caching to reduce loading times for returning visitors.</a:t>
            </a:r>
          </a:p>
          <a:p>
            <a:pPr marL="907349" lvl="2" indent="-302450" algn="l">
              <a:lnSpc>
                <a:spcPts val="4370"/>
              </a:lnSpc>
            </a:pPr>
            <a:endParaRPr lang="en-US" sz="3969">
              <a:solidFill>
                <a:srgbClr val="FFFBFB"/>
              </a:solidFill>
              <a:latin typeface="DM Sans Bold"/>
            </a:endParaRPr>
          </a:p>
          <a:p>
            <a:pPr marL="907349" lvl="2" indent="-302450" algn="l">
              <a:lnSpc>
                <a:spcPts val="5001"/>
              </a:lnSpc>
            </a:pPr>
            <a:r>
              <a:rPr lang="en-US" sz="3969">
                <a:solidFill>
                  <a:srgbClr val="000000"/>
                </a:solidFill>
                <a:latin typeface="DM Sans Bold"/>
              </a:rPr>
              <a:t>                                     </a:t>
            </a:r>
            <a:r>
              <a:rPr lang="en-US" sz="3969">
                <a:solidFill>
                  <a:srgbClr val="F1945B"/>
                </a:solidFill>
                <a:latin typeface="DM Sans Bold"/>
              </a:rPr>
              <a:t>   Overloading with Plugins and Scripts: </a:t>
            </a:r>
          </a:p>
          <a:p>
            <a:pPr marL="907349" lvl="2" indent="-302450" algn="just">
              <a:lnSpc>
                <a:spcPts val="5001"/>
              </a:lnSpc>
              <a:buFont typeface="Arial"/>
              <a:buChar char="⚬"/>
            </a:pPr>
            <a:r>
              <a:rPr lang="en-US" sz="3969">
                <a:solidFill>
                  <a:srgbClr val="000000"/>
                </a:solidFill>
                <a:latin typeface="DM Sans Bold"/>
              </a:rPr>
              <a:t>      </a:t>
            </a:r>
            <a:r>
              <a:rPr lang="en-US" sz="3969">
                <a:solidFill>
                  <a:srgbClr val="CFF4FF"/>
                </a:solidFill>
                <a:latin typeface="DM Sans Bold"/>
              </a:rPr>
              <a:t>While plugins and scripts can add functionality, too many can slow  down your website. Only use essential plugins and scripts, and regularly review and remove any that are no longer necessary.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823</Words>
  <Application>Microsoft Office PowerPoint</Application>
  <PresentationFormat>Custom</PresentationFormat>
  <Paragraphs>79</Paragraphs>
  <Slides>12</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12</vt:i4>
      </vt:variant>
    </vt:vector>
  </HeadingPairs>
  <TitlesOfParts>
    <vt:vector size="27" baseType="lpstr">
      <vt:lpstr>Tek Tall Arabic Bold</vt:lpstr>
      <vt:lpstr>Clear Sans Bold</vt:lpstr>
      <vt:lpstr>Calibri</vt:lpstr>
      <vt:lpstr>DM Sans Bold</vt:lpstr>
      <vt:lpstr>Arimo</vt:lpstr>
      <vt:lpstr>Arial</vt:lpstr>
      <vt:lpstr>Canva Sans</vt:lpstr>
      <vt:lpstr>Canva Sans Bold</vt:lpstr>
      <vt:lpstr>Now</vt:lpstr>
      <vt:lpstr>DM Sans</vt:lpstr>
      <vt:lpstr>Now Bold</vt:lpstr>
      <vt:lpstr>Ara Hamah Alfidaa</vt:lpstr>
      <vt:lpstr>DM Sans Bold Italics</vt:lpstr>
      <vt:lpstr>TT Chocolates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KAMATCHIKALAIVANI_DIGITAL MARKETING PROJECT_1 </dc:title>
  <cp:lastModifiedBy>Srinivas Prabu</cp:lastModifiedBy>
  <cp:revision>2</cp:revision>
  <dcterms:created xsi:type="dcterms:W3CDTF">2006-08-16T00:00:00Z</dcterms:created>
  <dcterms:modified xsi:type="dcterms:W3CDTF">2024-03-05T15:25:44Z</dcterms:modified>
  <dc:identifier>DAF-oLkgN1Q</dc:identifier>
</cp:coreProperties>
</file>

<file path=docProps/thumbnail.jpeg>
</file>